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21"/>
    <p:restoredTop sz="94650"/>
  </p:normalViewPr>
  <p:slideViewPr>
    <p:cSldViewPr snapToGrid="0" snapToObjects="1">
      <p:cViewPr varScale="1">
        <p:scale>
          <a:sx n="72" d="100"/>
          <a:sy n="72" d="100"/>
        </p:scale>
        <p:origin x="64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B6A580-9F77-1C4C-9741-DD4CE9404205}" type="datetimeFigureOut">
              <a:rPr lang="en-US" smtClean="0"/>
              <a:t>4/14/2021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7729F77-1E3E-324C-B682-3CFCD1D61DBE}" type="slidenum">
              <a:rPr lang="en-US" smtClean="0"/>
              <a:t>‹#›</a:t>
            </a:fld>
            <a:endParaRPr lang="en-US"/>
          </a:p>
        </p:txBody>
      </p:sp>
    </p:spTree>
    <p:extLst>
      <p:ext uri="{BB962C8B-B14F-4D97-AF65-F5344CB8AC3E}">
        <p14:creationId xmlns:p14="http://schemas.microsoft.com/office/powerpoint/2010/main" val="34230550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C79778-675C-5441-A152-0DEEDB591F66}"/>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AF67150B-313C-774A-9DB5-AB25CA90ECD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1D4D2ADA-8343-FC4A-BCAC-B5E761D13111}"/>
              </a:ext>
            </a:extLst>
          </p:cNvPr>
          <p:cNvSpPr>
            <a:spLocks noGrp="1"/>
          </p:cNvSpPr>
          <p:nvPr>
            <p:ph type="dt" sz="half" idx="10"/>
          </p:nvPr>
        </p:nvSpPr>
        <p:spPr/>
        <p:txBody>
          <a:bodyPr/>
          <a:lstStyle/>
          <a:p>
            <a:fld id="{9FB55638-2310-1541-8315-32D94B8401AC}" type="datetimeFigureOut">
              <a:rPr lang="en-US" smtClean="0"/>
              <a:t>4/14/2021</a:t>
            </a:fld>
            <a:endParaRPr lang="en-US"/>
          </a:p>
        </p:txBody>
      </p:sp>
      <p:sp>
        <p:nvSpPr>
          <p:cNvPr id="5" name="Footer Placeholder 4">
            <a:extLst>
              <a:ext uri="{FF2B5EF4-FFF2-40B4-BE49-F238E27FC236}">
                <a16:creationId xmlns:a16="http://schemas.microsoft.com/office/drawing/2014/main" id="{1FE0DCAF-E58F-5841-B29F-BCA029CD08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145CD0-A6AE-1943-911C-A8EB5F1A2E3E}"/>
              </a:ext>
            </a:extLst>
          </p:cNvPr>
          <p:cNvSpPr>
            <a:spLocks noGrp="1"/>
          </p:cNvSpPr>
          <p:nvPr>
            <p:ph type="sldNum" sz="quarter" idx="12"/>
          </p:nvPr>
        </p:nvSpPr>
        <p:spPr/>
        <p:txBody>
          <a:bodyPr/>
          <a:lstStyle/>
          <a:p>
            <a:fld id="{4DCAE715-03D2-EC44-985C-6DE6E17B20F1}" type="slidenum">
              <a:rPr lang="en-US" smtClean="0"/>
              <a:t>‹#›</a:t>
            </a:fld>
            <a:endParaRPr lang="en-US"/>
          </a:p>
        </p:txBody>
      </p:sp>
    </p:spTree>
    <p:extLst>
      <p:ext uri="{BB962C8B-B14F-4D97-AF65-F5344CB8AC3E}">
        <p14:creationId xmlns:p14="http://schemas.microsoft.com/office/powerpoint/2010/main" val="3392083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C2F533-1176-E44E-85B9-C75185D42A74}"/>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0C54FD21-ADED-674A-9C49-2B0E90032590}"/>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E0E3846-8020-EF40-8D6A-FA0ED2649CF9}"/>
              </a:ext>
            </a:extLst>
          </p:cNvPr>
          <p:cNvSpPr>
            <a:spLocks noGrp="1"/>
          </p:cNvSpPr>
          <p:nvPr>
            <p:ph type="dt" sz="half" idx="10"/>
          </p:nvPr>
        </p:nvSpPr>
        <p:spPr/>
        <p:txBody>
          <a:bodyPr/>
          <a:lstStyle/>
          <a:p>
            <a:fld id="{9FB55638-2310-1541-8315-32D94B8401AC}" type="datetimeFigureOut">
              <a:rPr lang="en-US" smtClean="0"/>
              <a:t>4/14/2021</a:t>
            </a:fld>
            <a:endParaRPr lang="en-US"/>
          </a:p>
        </p:txBody>
      </p:sp>
      <p:sp>
        <p:nvSpPr>
          <p:cNvPr id="5" name="Footer Placeholder 4">
            <a:extLst>
              <a:ext uri="{FF2B5EF4-FFF2-40B4-BE49-F238E27FC236}">
                <a16:creationId xmlns:a16="http://schemas.microsoft.com/office/drawing/2014/main" id="{070EF3B2-E58E-2349-A8D0-6C2F1BD3042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8F9EA2-5A56-3C40-96F6-37305615AEA0}"/>
              </a:ext>
            </a:extLst>
          </p:cNvPr>
          <p:cNvSpPr>
            <a:spLocks noGrp="1"/>
          </p:cNvSpPr>
          <p:nvPr>
            <p:ph type="sldNum" sz="quarter" idx="12"/>
          </p:nvPr>
        </p:nvSpPr>
        <p:spPr/>
        <p:txBody>
          <a:bodyPr/>
          <a:lstStyle/>
          <a:p>
            <a:fld id="{4DCAE715-03D2-EC44-985C-6DE6E17B20F1}" type="slidenum">
              <a:rPr lang="en-US" smtClean="0"/>
              <a:t>‹#›</a:t>
            </a:fld>
            <a:endParaRPr lang="en-US"/>
          </a:p>
        </p:txBody>
      </p:sp>
    </p:spTree>
    <p:extLst>
      <p:ext uri="{BB962C8B-B14F-4D97-AF65-F5344CB8AC3E}">
        <p14:creationId xmlns:p14="http://schemas.microsoft.com/office/powerpoint/2010/main" val="39868706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4115EC0-CCB8-7544-A034-E7DBAC58C763}"/>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E02678A8-CFC9-9E4D-A2CF-861068837F76}"/>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ABB87CB6-EEC8-A44B-B6FB-7E33903162D0}"/>
              </a:ext>
            </a:extLst>
          </p:cNvPr>
          <p:cNvSpPr>
            <a:spLocks noGrp="1"/>
          </p:cNvSpPr>
          <p:nvPr>
            <p:ph type="dt" sz="half" idx="10"/>
          </p:nvPr>
        </p:nvSpPr>
        <p:spPr/>
        <p:txBody>
          <a:bodyPr/>
          <a:lstStyle/>
          <a:p>
            <a:fld id="{9FB55638-2310-1541-8315-32D94B8401AC}" type="datetimeFigureOut">
              <a:rPr lang="en-US" smtClean="0"/>
              <a:t>4/14/2021</a:t>
            </a:fld>
            <a:endParaRPr lang="en-US"/>
          </a:p>
        </p:txBody>
      </p:sp>
      <p:sp>
        <p:nvSpPr>
          <p:cNvPr id="5" name="Footer Placeholder 4">
            <a:extLst>
              <a:ext uri="{FF2B5EF4-FFF2-40B4-BE49-F238E27FC236}">
                <a16:creationId xmlns:a16="http://schemas.microsoft.com/office/drawing/2014/main" id="{2F3B45EE-68A5-E049-919E-363D170E56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39F532-B7BE-D64B-8A9C-99BA812BA31E}"/>
              </a:ext>
            </a:extLst>
          </p:cNvPr>
          <p:cNvSpPr>
            <a:spLocks noGrp="1"/>
          </p:cNvSpPr>
          <p:nvPr>
            <p:ph type="sldNum" sz="quarter" idx="12"/>
          </p:nvPr>
        </p:nvSpPr>
        <p:spPr/>
        <p:txBody>
          <a:bodyPr/>
          <a:lstStyle/>
          <a:p>
            <a:fld id="{4DCAE715-03D2-EC44-985C-6DE6E17B20F1}" type="slidenum">
              <a:rPr lang="en-US" smtClean="0"/>
              <a:t>‹#›</a:t>
            </a:fld>
            <a:endParaRPr lang="en-US"/>
          </a:p>
        </p:txBody>
      </p:sp>
    </p:spTree>
    <p:extLst>
      <p:ext uri="{BB962C8B-B14F-4D97-AF65-F5344CB8AC3E}">
        <p14:creationId xmlns:p14="http://schemas.microsoft.com/office/powerpoint/2010/main" val="3796399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74BB98-758E-6546-8DA7-7B1347F5FD20}"/>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E7FB1DFE-47D2-9546-B3AF-4CA499CD3F9F}"/>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7525D59C-72E2-0448-86A6-085B5BF7A5C9}"/>
              </a:ext>
            </a:extLst>
          </p:cNvPr>
          <p:cNvSpPr>
            <a:spLocks noGrp="1"/>
          </p:cNvSpPr>
          <p:nvPr>
            <p:ph type="dt" sz="half" idx="10"/>
          </p:nvPr>
        </p:nvSpPr>
        <p:spPr/>
        <p:txBody>
          <a:bodyPr/>
          <a:lstStyle/>
          <a:p>
            <a:fld id="{9FB55638-2310-1541-8315-32D94B8401AC}" type="datetimeFigureOut">
              <a:rPr lang="en-US" smtClean="0"/>
              <a:t>4/14/2021</a:t>
            </a:fld>
            <a:endParaRPr lang="en-US"/>
          </a:p>
        </p:txBody>
      </p:sp>
      <p:sp>
        <p:nvSpPr>
          <p:cNvPr id="5" name="Footer Placeholder 4">
            <a:extLst>
              <a:ext uri="{FF2B5EF4-FFF2-40B4-BE49-F238E27FC236}">
                <a16:creationId xmlns:a16="http://schemas.microsoft.com/office/drawing/2014/main" id="{CECEC802-DCA0-4848-8FB2-A4D3D69B27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0B7773-BBA9-8A4D-807B-6D322A870B82}"/>
              </a:ext>
            </a:extLst>
          </p:cNvPr>
          <p:cNvSpPr>
            <a:spLocks noGrp="1"/>
          </p:cNvSpPr>
          <p:nvPr>
            <p:ph type="sldNum" sz="quarter" idx="12"/>
          </p:nvPr>
        </p:nvSpPr>
        <p:spPr/>
        <p:txBody>
          <a:bodyPr/>
          <a:lstStyle/>
          <a:p>
            <a:fld id="{4DCAE715-03D2-EC44-985C-6DE6E17B20F1}" type="slidenum">
              <a:rPr lang="en-US" smtClean="0"/>
              <a:t>‹#›</a:t>
            </a:fld>
            <a:endParaRPr lang="en-US"/>
          </a:p>
        </p:txBody>
      </p:sp>
    </p:spTree>
    <p:extLst>
      <p:ext uri="{BB962C8B-B14F-4D97-AF65-F5344CB8AC3E}">
        <p14:creationId xmlns:p14="http://schemas.microsoft.com/office/powerpoint/2010/main" val="37666972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B1C54-5C00-E745-BE36-03A146F1E1F1}"/>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3816C8A4-D3D9-FF4E-A119-EF6878B42E7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F6C95FA8-13C9-EB46-A5CF-19D9FB7CE8F3}"/>
              </a:ext>
            </a:extLst>
          </p:cNvPr>
          <p:cNvSpPr>
            <a:spLocks noGrp="1"/>
          </p:cNvSpPr>
          <p:nvPr>
            <p:ph type="dt" sz="half" idx="10"/>
          </p:nvPr>
        </p:nvSpPr>
        <p:spPr/>
        <p:txBody>
          <a:bodyPr/>
          <a:lstStyle/>
          <a:p>
            <a:fld id="{9FB55638-2310-1541-8315-32D94B8401AC}" type="datetimeFigureOut">
              <a:rPr lang="en-US" smtClean="0"/>
              <a:t>4/14/2021</a:t>
            </a:fld>
            <a:endParaRPr lang="en-US"/>
          </a:p>
        </p:txBody>
      </p:sp>
      <p:sp>
        <p:nvSpPr>
          <p:cNvPr id="5" name="Footer Placeholder 4">
            <a:extLst>
              <a:ext uri="{FF2B5EF4-FFF2-40B4-BE49-F238E27FC236}">
                <a16:creationId xmlns:a16="http://schemas.microsoft.com/office/drawing/2014/main" id="{0B770CA7-B16D-AF4E-AB75-51F8D2DEB1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18AC734-F6E8-994C-AD94-9935CB7F5C5C}"/>
              </a:ext>
            </a:extLst>
          </p:cNvPr>
          <p:cNvSpPr>
            <a:spLocks noGrp="1"/>
          </p:cNvSpPr>
          <p:nvPr>
            <p:ph type="sldNum" sz="quarter" idx="12"/>
          </p:nvPr>
        </p:nvSpPr>
        <p:spPr/>
        <p:txBody>
          <a:bodyPr/>
          <a:lstStyle/>
          <a:p>
            <a:fld id="{4DCAE715-03D2-EC44-985C-6DE6E17B20F1}" type="slidenum">
              <a:rPr lang="en-US" smtClean="0"/>
              <a:t>‹#›</a:t>
            </a:fld>
            <a:endParaRPr lang="en-US"/>
          </a:p>
        </p:txBody>
      </p:sp>
    </p:spTree>
    <p:extLst>
      <p:ext uri="{BB962C8B-B14F-4D97-AF65-F5344CB8AC3E}">
        <p14:creationId xmlns:p14="http://schemas.microsoft.com/office/powerpoint/2010/main" val="2647015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30544-8AB2-8D44-96B7-A2D212F57621}"/>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603EB49F-3536-0D4D-B901-587B1B5AA6ED}"/>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D58AC469-D88B-264F-A5DD-0EA909BC91CC}"/>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AD96CFBE-DA95-0348-BFC5-F6B0DB59CABD}"/>
              </a:ext>
            </a:extLst>
          </p:cNvPr>
          <p:cNvSpPr>
            <a:spLocks noGrp="1"/>
          </p:cNvSpPr>
          <p:nvPr>
            <p:ph type="dt" sz="half" idx="10"/>
          </p:nvPr>
        </p:nvSpPr>
        <p:spPr/>
        <p:txBody>
          <a:bodyPr/>
          <a:lstStyle/>
          <a:p>
            <a:fld id="{9FB55638-2310-1541-8315-32D94B8401AC}" type="datetimeFigureOut">
              <a:rPr lang="en-US" smtClean="0"/>
              <a:t>4/14/2021</a:t>
            </a:fld>
            <a:endParaRPr lang="en-US"/>
          </a:p>
        </p:txBody>
      </p:sp>
      <p:sp>
        <p:nvSpPr>
          <p:cNvPr id="6" name="Footer Placeholder 5">
            <a:extLst>
              <a:ext uri="{FF2B5EF4-FFF2-40B4-BE49-F238E27FC236}">
                <a16:creationId xmlns:a16="http://schemas.microsoft.com/office/drawing/2014/main" id="{8701FDE4-7574-984F-9249-1CA9388557C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9B80884-7636-3041-9738-C26F2B160E73}"/>
              </a:ext>
            </a:extLst>
          </p:cNvPr>
          <p:cNvSpPr>
            <a:spLocks noGrp="1"/>
          </p:cNvSpPr>
          <p:nvPr>
            <p:ph type="sldNum" sz="quarter" idx="12"/>
          </p:nvPr>
        </p:nvSpPr>
        <p:spPr/>
        <p:txBody>
          <a:bodyPr/>
          <a:lstStyle/>
          <a:p>
            <a:fld id="{4DCAE715-03D2-EC44-985C-6DE6E17B20F1}" type="slidenum">
              <a:rPr lang="en-US" smtClean="0"/>
              <a:t>‹#›</a:t>
            </a:fld>
            <a:endParaRPr lang="en-US"/>
          </a:p>
        </p:txBody>
      </p:sp>
    </p:spTree>
    <p:extLst>
      <p:ext uri="{BB962C8B-B14F-4D97-AF65-F5344CB8AC3E}">
        <p14:creationId xmlns:p14="http://schemas.microsoft.com/office/powerpoint/2010/main" val="15984583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04F9F9-954D-2A45-B5A8-FA26AF1362C7}"/>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F3DDA915-B98B-B742-8768-96B3B2CAE29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777AD586-5D50-E344-8CD1-90D4720F55D2}"/>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D8F03363-529E-1544-B14E-8F43C42305A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71C51A95-5F6A-D347-B5B7-8AC56B22E0A7}"/>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318104B4-6747-F54B-B1DB-53207D8FA369}"/>
              </a:ext>
            </a:extLst>
          </p:cNvPr>
          <p:cNvSpPr>
            <a:spLocks noGrp="1"/>
          </p:cNvSpPr>
          <p:nvPr>
            <p:ph type="dt" sz="half" idx="10"/>
          </p:nvPr>
        </p:nvSpPr>
        <p:spPr/>
        <p:txBody>
          <a:bodyPr/>
          <a:lstStyle/>
          <a:p>
            <a:fld id="{9FB55638-2310-1541-8315-32D94B8401AC}" type="datetimeFigureOut">
              <a:rPr lang="en-US" smtClean="0"/>
              <a:t>4/14/2021</a:t>
            </a:fld>
            <a:endParaRPr lang="en-US"/>
          </a:p>
        </p:txBody>
      </p:sp>
      <p:sp>
        <p:nvSpPr>
          <p:cNvPr id="8" name="Footer Placeholder 7">
            <a:extLst>
              <a:ext uri="{FF2B5EF4-FFF2-40B4-BE49-F238E27FC236}">
                <a16:creationId xmlns:a16="http://schemas.microsoft.com/office/drawing/2014/main" id="{3B44DDFE-FE5D-E549-90ED-7E1168DAE7D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78BC6D1-2561-4943-90D7-9E2159E7A8D5}"/>
              </a:ext>
            </a:extLst>
          </p:cNvPr>
          <p:cNvSpPr>
            <a:spLocks noGrp="1"/>
          </p:cNvSpPr>
          <p:nvPr>
            <p:ph type="sldNum" sz="quarter" idx="12"/>
          </p:nvPr>
        </p:nvSpPr>
        <p:spPr/>
        <p:txBody>
          <a:bodyPr/>
          <a:lstStyle/>
          <a:p>
            <a:fld id="{4DCAE715-03D2-EC44-985C-6DE6E17B20F1}" type="slidenum">
              <a:rPr lang="en-US" smtClean="0"/>
              <a:t>‹#›</a:t>
            </a:fld>
            <a:endParaRPr lang="en-US"/>
          </a:p>
        </p:txBody>
      </p:sp>
    </p:spTree>
    <p:extLst>
      <p:ext uri="{BB962C8B-B14F-4D97-AF65-F5344CB8AC3E}">
        <p14:creationId xmlns:p14="http://schemas.microsoft.com/office/powerpoint/2010/main" val="5453275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275260-AB28-934F-85C7-9C4750814409}"/>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EE1FCBA9-38B6-8047-928F-8B97ADD950EB}"/>
              </a:ext>
            </a:extLst>
          </p:cNvPr>
          <p:cNvSpPr>
            <a:spLocks noGrp="1"/>
          </p:cNvSpPr>
          <p:nvPr>
            <p:ph type="dt" sz="half" idx="10"/>
          </p:nvPr>
        </p:nvSpPr>
        <p:spPr/>
        <p:txBody>
          <a:bodyPr/>
          <a:lstStyle/>
          <a:p>
            <a:fld id="{9FB55638-2310-1541-8315-32D94B8401AC}" type="datetimeFigureOut">
              <a:rPr lang="en-US" smtClean="0"/>
              <a:t>4/14/2021</a:t>
            </a:fld>
            <a:endParaRPr lang="en-US"/>
          </a:p>
        </p:txBody>
      </p:sp>
      <p:sp>
        <p:nvSpPr>
          <p:cNvPr id="4" name="Footer Placeholder 3">
            <a:extLst>
              <a:ext uri="{FF2B5EF4-FFF2-40B4-BE49-F238E27FC236}">
                <a16:creationId xmlns:a16="http://schemas.microsoft.com/office/drawing/2014/main" id="{4DD432BB-FC0F-C444-BD3C-31D1AE35163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0050E43-AE88-124A-A042-43EF282223C0}"/>
              </a:ext>
            </a:extLst>
          </p:cNvPr>
          <p:cNvSpPr>
            <a:spLocks noGrp="1"/>
          </p:cNvSpPr>
          <p:nvPr>
            <p:ph type="sldNum" sz="quarter" idx="12"/>
          </p:nvPr>
        </p:nvSpPr>
        <p:spPr/>
        <p:txBody>
          <a:bodyPr/>
          <a:lstStyle/>
          <a:p>
            <a:fld id="{4DCAE715-03D2-EC44-985C-6DE6E17B20F1}" type="slidenum">
              <a:rPr lang="en-US" smtClean="0"/>
              <a:t>‹#›</a:t>
            </a:fld>
            <a:endParaRPr lang="en-US"/>
          </a:p>
        </p:txBody>
      </p:sp>
    </p:spTree>
    <p:extLst>
      <p:ext uri="{BB962C8B-B14F-4D97-AF65-F5344CB8AC3E}">
        <p14:creationId xmlns:p14="http://schemas.microsoft.com/office/powerpoint/2010/main" val="25171633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930EFCE-30A5-8E4D-B8A7-7E2F096BBE5D}"/>
              </a:ext>
            </a:extLst>
          </p:cNvPr>
          <p:cNvSpPr>
            <a:spLocks noGrp="1"/>
          </p:cNvSpPr>
          <p:nvPr>
            <p:ph type="dt" sz="half" idx="10"/>
          </p:nvPr>
        </p:nvSpPr>
        <p:spPr/>
        <p:txBody>
          <a:bodyPr/>
          <a:lstStyle/>
          <a:p>
            <a:fld id="{9FB55638-2310-1541-8315-32D94B8401AC}" type="datetimeFigureOut">
              <a:rPr lang="en-US" smtClean="0"/>
              <a:t>4/14/2021</a:t>
            </a:fld>
            <a:endParaRPr lang="en-US"/>
          </a:p>
        </p:txBody>
      </p:sp>
      <p:sp>
        <p:nvSpPr>
          <p:cNvPr id="3" name="Footer Placeholder 2">
            <a:extLst>
              <a:ext uri="{FF2B5EF4-FFF2-40B4-BE49-F238E27FC236}">
                <a16:creationId xmlns:a16="http://schemas.microsoft.com/office/drawing/2014/main" id="{349ED708-4680-9347-9A6D-D4FF771D795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1586917-217D-2047-B6D6-819C130E7B06}"/>
              </a:ext>
            </a:extLst>
          </p:cNvPr>
          <p:cNvSpPr>
            <a:spLocks noGrp="1"/>
          </p:cNvSpPr>
          <p:nvPr>
            <p:ph type="sldNum" sz="quarter" idx="12"/>
          </p:nvPr>
        </p:nvSpPr>
        <p:spPr/>
        <p:txBody>
          <a:bodyPr/>
          <a:lstStyle/>
          <a:p>
            <a:fld id="{4DCAE715-03D2-EC44-985C-6DE6E17B20F1}" type="slidenum">
              <a:rPr lang="en-US" smtClean="0"/>
              <a:t>‹#›</a:t>
            </a:fld>
            <a:endParaRPr lang="en-US"/>
          </a:p>
        </p:txBody>
      </p:sp>
    </p:spTree>
    <p:extLst>
      <p:ext uri="{BB962C8B-B14F-4D97-AF65-F5344CB8AC3E}">
        <p14:creationId xmlns:p14="http://schemas.microsoft.com/office/powerpoint/2010/main" val="36214701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7E2A0C-1A4A-944B-8595-0D9B8C107DF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E4F717E1-6984-EA40-A470-860B556866C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6BBB86F4-DD78-984A-8197-212994F166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2F6CB8DF-68CB-DD4A-A114-046150E4AD47}"/>
              </a:ext>
            </a:extLst>
          </p:cNvPr>
          <p:cNvSpPr>
            <a:spLocks noGrp="1"/>
          </p:cNvSpPr>
          <p:nvPr>
            <p:ph type="dt" sz="half" idx="10"/>
          </p:nvPr>
        </p:nvSpPr>
        <p:spPr/>
        <p:txBody>
          <a:bodyPr/>
          <a:lstStyle/>
          <a:p>
            <a:fld id="{9FB55638-2310-1541-8315-32D94B8401AC}" type="datetimeFigureOut">
              <a:rPr lang="en-US" smtClean="0"/>
              <a:t>4/14/2021</a:t>
            </a:fld>
            <a:endParaRPr lang="en-US"/>
          </a:p>
        </p:txBody>
      </p:sp>
      <p:sp>
        <p:nvSpPr>
          <p:cNvPr id="6" name="Footer Placeholder 5">
            <a:extLst>
              <a:ext uri="{FF2B5EF4-FFF2-40B4-BE49-F238E27FC236}">
                <a16:creationId xmlns:a16="http://schemas.microsoft.com/office/drawing/2014/main" id="{46647D18-B355-994A-BE1D-FE2A7272088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66DF907-8F43-6141-9C11-D226055097FF}"/>
              </a:ext>
            </a:extLst>
          </p:cNvPr>
          <p:cNvSpPr>
            <a:spLocks noGrp="1"/>
          </p:cNvSpPr>
          <p:nvPr>
            <p:ph type="sldNum" sz="quarter" idx="12"/>
          </p:nvPr>
        </p:nvSpPr>
        <p:spPr/>
        <p:txBody>
          <a:bodyPr/>
          <a:lstStyle/>
          <a:p>
            <a:fld id="{4DCAE715-03D2-EC44-985C-6DE6E17B20F1}" type="slidenum">
              <a:rPr lang="en-US" smtClean="0"/>
              <a:t>‹#›</a:t>
            </a:fld>
            <a:endParaRPr lang="en-US"/>
          </a:p>
        </p:txBody>
      </p:sp>
    </p:spTree>
    <p:extLst>
      <p:ext uri="{BB962C8B-B14F-4D97-AF65-F5344CB8AC3E}">
        <p14:creationId xmlns:p14="http://schemas.microsoft.com/office/powerpoint/2010/main" val="33386359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26AD72-CCBE-224D-B016-B23E109265B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754D60C0-AD64-1548-974C-6FFDFE71D85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1D2FF72-8A38-C14F-ACC3-4B3AB890CC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3B998D03-73CB-9441-8F8B-A4FD6879D7D1}"/>
              </a:ext>
            </a:extLst>
          </p:cNvPr>
          <p:cNvSpPr>
            <a:spLocks noGrp="1"/>
          </p:cNvSpPr>
          <p:nvPr>
            <p:ph type="dt" sz="half" idx="10"/>
          </p:nvPr>
        </p:nvSpPr>
        <p:spPr/>
        <p:txBody>
          <a:bodyPr/>
          <a:lstStyle/>
          <a:p>
            <a:fld id="{9FB55638-2310-1541-8315-32D94B8401AC}" type="datetimeFigureOut">
              <a:rPr lang="en-US" smtClean="0"/>
              <a:t>4/14/2021</a:t>
            </a:fld>
            <a:endParaRPr lang="en-US"/>
          </a:p>
        </p:txBody>
      </p:sp>
      <p:sp>
        <p:nvSpPr>
          <p:cNvPr id="6" name="Footer Placeholder 5">
            <a:extLst>
              <a:ext uri="{FF2B5EF4-FFF2-40B4-BE49-F238E27FC236}">
                <a16:creationId xmlns:a16="http://schemas.microsoft.com/office/drawing/2014/main" id="{89B6BE70-2958-714C-B6BE-48F9E3231B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E323F1E-B138-5149-A347-7EBE8AD8320C}"/>
              </a:ext>
            </a:extLst>
          </p:cNvPr>
          <p:cNvSpPr>
            <a:spLocks noGrp="1"/>
          </p:cNvSpPr>
          <p:nvPr>
            <p:ph type="sldNum" sz="quarter" idx="12"/>
          </p:nvPr>
        </p:nvSpPr>
        <p:spPr/>
        <p:txBody>
          <a:bodyPr/>
          <a:lstStyle/>
          <a:p>
            <a:fld id="{4DCAE715-03D2-EC44-985C-6DE6E17B20F1}" type="slidenum">
              <a:rPr lang="en-US" smtClean="0"/>
              <a:t>‹#›</a:t>
            </a:fld>
            <a:endParaRPr lang="en-US"/>
          </a:p>
        </p:txBody>
      </p:sp>
    </p:spTree>
    <p:extLst>
      <p:ext uri="{BB962C8B-B14F-4D97-AF65-F5344CB8AC3E}">
        <p14:creationId xmlns:p14="http://schemas.microsoft.com/office/powerpoint/2010/main" val="28797151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2C95A71-AA88-0747-881F-B0E893DB50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A0D1C154-88CD-2B47-B93B-518E966E69A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9E8DC08-1767-EA4A-A583-904F3706AF9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B55638-2310-1541-8315-32D94B8401AC}" type="datetimeFigureOut">
              <a:rPr lang="en-US" smtClean="0"/>
              <a:t>4/14/2021</a:t>
            </a:fld>
            <a:endParaRPr lang="en-US"/>
          </a:p>
        </p:txBody>
      </p:sp>
      <p:sp>
        <p:nvSpPr>
          <p:cNvPr id="5" name="Footer Placeholder 4">
            <a:extLst>
              <a:ext uri="{FF2B5EF4-FFF2-40B4-BE49-F238E27FC236}">
                <a16:creationId xmlns:a16="http://schemas.microsoft.com/office/drawing/2014/main" id="{3AFF79FA-37FE-524F-8604-57AD9F53277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3AF9772-8721-8747-8068-ECBADF01357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CAE715-03D2-EC44-985C-6DE6E17B20F1}" type="slidenum">
              <a:rPr lang="en-US" smtClean="0"/>
              <a:t>‹#›</a:t>
            </a:fld>
            <a:endParaRPr lang="en-US"/>
          </a:p>
        </p:txBody>
      </p:sp>
    </p:spTree>
    <p:extLst>
      <p:ext uri="{BB962C8B-B14F-4D97-AF65-F5344CB8AC3E}">
        <p14:creationId xmlns:p14="http://schemas.microsoft.com/office/powerpoint/2010/main" val="35005305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surveymonkey.co.uk/r/VT6C5DZ" TargetMode="External"/><Relationship Id="rId2" Type="http://schemas.openxmlformats.org/officeDocument/2006/relationships/hyperlink" Target="https://www.slsprimary.co.uk/web/main.php?page=rse-consultation"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jpe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6C4766-74C1-2749-BE46-F5AC10809F16}"/>
              </a:ext>
            </a:extLst>
          </p:cNvPr>
          <p:cNvSpPr>
            <a:spLocks noGrp="1"/>
          </p:cNvSpPr>
          <p:nvPr>
            <p:ph type="ctrTitle"/>
          </p:nvPr>
        </p:nvSpPr>
        <p:spPr/>
        <p:txBody>
          <a:bodyPr/>
          <a:lstStyle/>
          <a:p>
            <a:r>
              <a:rPr lang="en-US" dirty="0" err="1"/>
              <a:t>Scotton</a:t>
            </a:r>
            <a:r>
              <a:rPr lang="en-US" dirty="0"/>
              <a:t> </a:t>
            </a:r>
            <a:r>
              <a:rPr lang="en-US" dirty="0" err="1"/>
              <a:t>Lingerfield</a:t>
            </a:r>
            <a:r>
              <a:rPr lang="en-US" dirty="0"/>
              <a:t> Primary School</a:t>
            </a:r>
          </a:p>
        </p:txBody>
      </p:sp>
      <p:sp>
        <p:nvSpPr>
          <p:cNvPr id="3" name="Subtitle 2">
            <a:extLst>
              <a:ext uri="{FF2B5EF4-FFF2-40B4-BE49-F238E27FC236}">
                <a16:creationId xmlns:a16="http://schemas.microsoft.com/office/drawing/2014/main" id="{4FBFF1FE-6347-6B4C-B312-EDF5ECBC71C2}"/>
              </a:ext>
            </a:extLst>
          </p:cNvPr>
          <p:cNvSpPr>
            <a:spLocks noGrp="1"/>
          </p:cNvSpPr>
          <p:nvPr>
            <p:ph type="subTitle" idx="1"/>
          </p:nvPr>
        </p:nvSpPr>
        <p:spPr/>
        <p:txBody>
          <a:bodyPr>
            <a:normAutofit/>
          </a:bodyPr>
          <a:lstStyle/>
          <a:p>
            <a:r>
              <a:rPr lang="en-US" sz="4800" dirty="0"/>
              <a:t>Relationships and Sex education </a:t>
            </a:r>
          </a:p>
          <a:p>
            <a:r>
              <a:rPr lang="en-US" sz="3200" dirty="0"/>
              <a:t>Consultation with school community</a:t>
            </a:r>
          </a:p>
        </p:txBody>
      </p:sp>
    </p:spTree>
    <p:extLst>
      <p:ext uri="{BB962C8B-B14F-4D97-AF65-F5344CB8AC3E}">
        <p14:creationId xmlns:p14="http://schemas.microsoft.com/office/powerpoint/2010/main" val="19705778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4FFD5B-5017-7E4B-ABCB-38567EF86B5E}"/>
              </a:ext>
            </a:extLst>
          </p:cNvPr>
          <p:cNvSpPr>
            <a:spLocks noGrp="1"/>
          </p:cNvSpPr>
          <p:nvPr>
            <p:ph type="title"/>
          </p:nvPr>
        </p:nvSpPr>
        <p:spPr/>
        <p:txBody>
          <a:bodyPr/>
          <a:lstStyle/>
          <a:p>
            <a:r>
              <a:rPr lang="en-GB" dirty="0"/>
              <a:t>Ofsted review of existing RSE nationally </a:t>
            </a:r>
            <a:br>
              <a:rPr lang="en-GB" dirty="0"/>
            </a:br>
            <a:endParaRPr lang="en-US" dirty="0"/>
          </a:p>
        </p:txBody>
      </p:sp>
      <p:sp>
        <p:nvSpPr>
          <p:cNvPr id="3" name="Content Placeholder 2">
            <a:extLst>
              <a:ext uri="{FF2B5EF4-FFF2-40B4-BE49-F238E27FC236}">
                <a16:creationId xmlns:a16="http://schemas.microsoft.com/office/drawing/2014/main" id="{8FF1055A-ABAD-9440-9332-D6B07C2530A0}"/>
              </a:ext>
            </a:extLst>
          </p:cNvPr>
          <p:cNvSpPr>
            <a:spLocks noGrp="1"/>
          </p:cNvSpPr>
          <p:nvPr>
            <p:ph idx="1"/>
          </p:nvPr>
        </p:nvSpPr>
        <p:spPr/>
        <p:txBody>
          <a:bodyPr/>
          <a:lstStyle/>
          <a:p>
            <a:pPr marL="0" indent="0">
              <a:buNone/>
            </a:pPr>
            <a:r>
              <a:rPr lang="en-GB" dirty="0"/>
              <a:t>• Required improvement in over a third of schools was not systematic enough </a:t>
            </a:r>
          </a:p>
          <a:p>
            <a:pPr marL="0" indent="0">
              <a:buNone/>
            </a:pPr>
            <a:r>
              <a:rPr lang="en-GB" dirty="0"/>
              <a:t>• Children were not adequately prepared for puberty </a:t>
            </a:r>
          </a:p>
          <a:p>
            <a:pPr marL="0" indent="0">
              <a:buNone/>
            </a:pPr>
            <a:r>
              <a:rPr lang="en-GB" dirty="0"/>
              <a:t>• In Primary Schools, too much emphasis was placed on friendships and relationships </a:t>
            </a:r>
          </a:p>
          <a:p>
            <a:endParaRPr lang="en-US" dirty="0"/>
          </a:p>
        </p:txBody>
      </p:sp>
    </p:spTree>
    <p:extLst>
      <p:ext uri="{BB962C8B-B14F-4D97-AF65-F5344CB8AC3E}">
        <p14:creationId xmlns:p14="http://schemas.microsoft.com/office/powerpoint/2010/main" val="3136605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956FFF-3C8C-0446-88D3-C435AC35A771}"/>
              </a:ext>
            </a:extLst>
          </p:cNvPr>
          <p:cNvSpPr>
            <a:spLocks noGrp="1"/>
          </p:cNvSpPr>
          <p:nvPr>
            <p:ph type="title"/>
          </p:nvPr>
        </p:nvSpPr>
        <p:spPr/>
        <p:txBody>
          <a:bodyPr/>
          <a:lstStyle/>
          <a:p>
            <a:r>
              <a:rPr lang="en-GB" dirty="0"/>
              <a:t>Your rights as a parent: </a:t>
            </a:r>
            <a:br>
              <a:rPr lang="en-GB" dirty="0"/>
            </a:br>
            <a:endParaRPr lang="en-US" dirty="0"/>
          </a:p>
        </p:txBody>
      </p:sp>
      <p:sp>
        <p:nvSpPr>
          <p:cNvPr id="3" name="Content Placeholder 2">
            <a:extLst>
              <a:ext uri="{FF2B5EF4-FFF2-40B4-BE49-F238E27FC236}">
                <a16:creationId xmlns:a16="http://schemas.microsoft.com/office/drawing/2014/main" id="{F397FCC7-299F-6742-A15A-D80F7DB85966}"/>
              </a:ext>
            </a:extLst>
          </p:cNvPr>
          <p:cNvSpPr>
            <a:spLocks noGrp="1"/>
          </p:cNvSpPr>
          <p:nvPr>
            <p:ph idx="1"/>
          </p:nvPr>
        </p:nvSpPr>
        <p:spPr/>
        <p:txBody>
          <a:bodyPr/>
          <a:lstStyle/>
          <a:p>
            <a:pPr marL="0" indent="0">
              <a:buNone/>
            </a:pPr>
            <a:r>
              <a:rPr lang="en-GB" dirty="0"/>
              <a:t>• To be informed of the RSE curriculum and policy</a:t>
            </a:r>
            <a:br>
              <a:rPr lang="en-GB" dirty="0"/>
            </a:br>
            <a:r>
              <a:rPr lang="en-GB" dirty="0"/>
              <a:t>• To be consulted about changes to these</a:t>
            </a:r>
            <a:br>
              <a:rPr lang="en-GB" dirty="0"/>
            </a:br>
            <a:r>
              <a:rPr lang="en-GB" dirty="0"/>
              <a:t>• To withdraw your child from Sex education lessons (that are outside of/ additional to the Science National Curriculum)</a:t>
            </a:r>
          </a:p>
          <a:p>
            <a:endParaRPr lang="en-US" dirty="0"/>
          </a:p>
        </p:txBody>
      </p:sp>
    </p:spTree>
    <p:extLst>
      <p:ext uri="{BB962C8B-B14F-4D97-AF65-F5344CB8AC3E}">
        <p14:creationId xmlns:p14="http://schemas.microsoft.com/office/powerpoint/2010/main" val="25148867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3BDD92-933B-2C46-B02C-E703907C7B77}"/>
              </a:ext>
            </a:extLst>
          </p:cNvPr>
          <p:cNvSpPr>
            <a:spLocks noGrp="1"/>
          </p:cNvSpPr>
          <p:nvPr>
            <p:ph type="title"/>
          </p:nvPr>
        </p:nvSpPr>
        <p:spPr/>
        <p:txBody>
          <a:bodyPr>
            <a:normAutofit/>
          </a:bodyPr>
          <a:lstStyle/>
          <a:p>
            <a:r>
              <a:rPr lang="en-GB" dirty="0"/>
              <a:t>Recommendations for Changes/ Schools: </a:t>
            </a:r>
          </a:p>
        </p:txBody>
      </p:sp>
      <p:sp>
        <p:nvSpPr>
          <p:cNvPr id="3" name="Content Placeholder 2">
            <a:extLst>
              <a:ext uri="{FF2B5EF4-FFF2-40B4-BE49-F238E27FC236}">
                <a16:creationId xmlns:a16="http://schemas.microsoft.com/office/drawing/2014/main" id="{1A78C34B-8FC4-1348-95CB-2B7F09520C1C}"/>
              </a:ext>
            </a:extLst>
          </p:cNvPr>
          <p:cNvSpPr>
            <a:spLocks noGrp="1"/>
          </p:cNvSpPr>
          <p:nvPr>
            <p:ph idx="1"/>
          </p:nvPr>
        </p:nvSpPr>
        <p:spPr/>
        <p:txBody>
          <a:bodyPr>
            <a:normAutofit fontScale="92500" lnSpcReduction="10000"/>
          </a:bodyPr>
          <a:lstStyle/>
          <a:p>
            <a:r>
              <a:rPr lang="en-GB" dirty="0"/>
              <a:t>Introduce children to the correct scientific terms to describe body parts in Key Stage 1 </a:t>
            </a:r>
          </a:p>
          <a:p>
            <a:r>
              <a:rPr lang="en-GB" dirty="0"/>
              <a:t>Challenge the use of homophobic terms as an insult and include work around the makeup of different families </a:t>
            </a:r>
          </a:p>
          <a:p>
            <a:r>
              <a:rPr lang="en-GB" dirty="0"/>
              <a:t>Explore/ challenge gender roles/ stereotypes </a:t>
            </a:r>
          </a:p>
          <a:p>
            <a:r>
              <a:rPr lang="en-GB" dirty="0"/>
              <a:t>Begin to explore puberty changes by the age of 8/9 - hygiene</a:t>
            </a:r>
          </a:p>
          <a:p>
            <a:r>
              <a:rPr lang="en-GB" dirty="0"/>
              <a:t>Deliver RSE in a progressive way across the school </a:t>
            </a:r>
          </a:p>
          <a:p>
            <a:r>
              <a:rPr lang="en-GB" dirty="0"/>
              <a:t>Ensure that children in Year 5 and 6 receive RSE input around puberty so that they are prepared as soon as possible for the onset of puberty </a:t>
            </a:r>
          </a:p>
          <a:p>
            <a:r>
              <a:rPr lang="en-GB" dirty="0"/>
              <a:t>For some sessions on Sex Education consider single gender sessions </a:t>
            </a:r>
          </a:p>
          <a:p>
            <a:endParaRPr lang="en-US" dirty="0"/>
          </a:p>
        </p:txBody>
      </p:sp>
    </p:spTree>
    <p:extLst>
      <p:ext uri="{BB962C8B-B14F-4D97-AF65-F5344CB8AC3E}">
        <p14:creationId xmlns:p14="http://schemas.microsoft.com/office/powerpoint/2010/main" val="29639718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A6123-F268-7D4B-BCA6-A40954FD1BC7}"/>
              </a:ext>
            </a:extLst>
          </p:cNvPr>
          <p:cNvSpPr>
            <a:spLocks noGrp="1"/>
          </p:cNvSpPr>
          <p:nvPr>
            <p:ph type="title"/>
          </p:nvPr>
        </p:nvSpPr>
        <p:spPr/>
        <p:txBody>
          <a:bodyPr/>
          <a:lstStyle/>
          <a:p>
            <a:r>
              <a:rPr lang="en-GB" dirty="0"/>
              <a:t>Summary </a:t>
            </a:r>
            <a:br>
              <a:rPr lang="en-GB" dirty="0"/>
            </a:br>
            <a:endParaRPr lang="en-US" dirty="0"/>
          </a:p>
        </p:txBody>
      </p:sp>
      <p:sp>
        <p:nvSpPr>
          <p:cNvPr id="3" name="Content Placeholder 2">
            <a:extLst>
              <a:ext uri="{FF2B5EF4-FFF2-40B4-BE49-F238E27FC236}">
                <a16:creationId xmlns:a16="http://schemas.microsoft.com/office/drawing/2014/main" id="{845CDF9C-7331-EA4C-BE6F-B477DDD952DA}"/>
              </a:ext>
            </a:extLst>
          </p:cNvPr>
          <p:cNvSpPr>
            <a:spLocks noGrp="1"/>
          </p:cNvSpPr>
          <p:nvPr>
            <p:ph idx="1"/>
          </p:nvPr>
        </p:nvSpPr>
        <p:spPr>
          <a:xfrm>
            <a:off x="428625" y="1057275"/>
            <a:ext cx="11258550" cy="5435600"/>
          </a:xfrm>
        </p:spPr>
        <p:txBody>
          <a:bodyPr>
            <a:normAutofit/>
          </a:bodyPr>
          <a:lstStyle/>
          <a:p>
            <a:r>
              <a:rPr lang="en-GB" sz="2200" dirty="0">
                <a:latin typeface="Arial" panose="020B0604020202020204" pitchFamily="34" charset="0"/>
                <a:cs typeface="Arial" panose="020B0604020202020204" pitchFamily="34" charset="0"/>
              </a:rPr>
              <a:t>Parents have the right to withdraw children from Sex Education lessons at Primary School that go beyond the content in the Science National Curriculum. </a:t>
            </a:r>
          </a:p>
          <a:p>
            <a:r>
              <a:rPr lang="en-GB" sz="2200" dirty="0">
                <a:latin typeface="Arial" panose="020B0604020202020204" pitchFamily="34" charset="0"/>
                <a:cs typeface="Arial" panose="020B0604020202020204" pitchFamily="34" charset="0"/>
              </a:rPr>
              <a:t>Topics covered related and linked to the Science Curriculum are statutory and not optional to teach. This is as follows: </a:t>
            </a:r>
          </a:p>
          <a:p>
            <a:pPr lvl="1"/>
            <a:r>
              <a:rPr lang="en-GB" sz="2200" dirty="0">
                <a:latin typeface="Arial" panose="020B0604020202020204" pitchFamily="34" charset="0"/>
                <a:cs typeface="Arial" panose="020B0604020202020204" pitchFamily="34" charset="0"/>
              </a:rPr>
              <a:t>In Key Stage 1, children learn that animals, including humans, have offspring that grow into adults. They should be introduced to the concepts of reproduction and growth but not how reproduction occurs. </a:t>
            </a:r>
          </a:p>
          <a:p>
            <a:pPr lvl="1"/>
            <a:r>
              <a:rPr lang="en-GB" sz="2200" dirty="0">
                <a:latin typeface="Arial" panose="020B0604020202020204" pitchFamily="34" charset="0"/>
                <a:cs typeface="Arial" panose="020B0604020202020204" pitchFamily="34" charset="0"/>
              </a:rPr>
              <a:t>In Upper Key Stage 2 (Year 5/6), children are taught about the life cycles of humans and animals, including reproduction. They also learn about the changes that happen in humans from birth to old age. This includes learning about what happens in puberty. </a:t>
            </a:r>
          </a:p>
          <a:p>
            <a:r>
              <a:rPr lang="en-GB" sz="2200" dirty="0">
                <a:latin typeface="Arial" panose="020B0604020202020204" pitchFamily="34" charset="0"/>
                <a:cs typeface="Arial" panose="020B0604020202020204" pitchFamily="34" charset="0"/>
              </a:rPr>
              <a:t>School’s have the right and obligation to teach RSE topics to prepare children for life when they leave school. </a:t>
            </a:r>
          </a:p>
          <a:p>
            <a:r>
              <a:rPr lang="en-GB" sz="2200" dirty="0">
                <a:latin typeface="Arial" panose="020B0604020202020204" pitchFamily="34" charset="0"/>
                <a:cs typeface="Arial" panose="020B0604020202020204" pitchFamily="34" charset="0"/>
              </a:rPr>
              <a:t>The curriculum on Relationships and Sex Education should complement, and be supported by, the school’s wider policies on Behaviour, bullying and safeguarding (PSHE, E-Safety, Relationships etc). </a:t>
            </a:r>
          </a:p>
          <a:p>
            <a:endParaRPr lang="en-US" dirty="0"/>
          </a:p>
        </p:txBody>
      </p:sp>
    </p:spTree>
    <p:extLst>
      <p:ext uri="{BB962C8B-B14F-4D97-AF65-F5344CB8AC3E}">
        <p14:creationId xmlns:p14="http://schemas.microsoft.com/office/powerpoint/2010/main" val="30746630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3EC0D0-66B6-F24C-BBD3-BB7E8F785DB6}"/>
              </a:ext>
            </a:extLst>
          </p:cNvPr>
          <p:cNvSpPr>
            <a:spLocks noGrp="1"/>
          </p:cNvSpPr>
          <p:nvPr>
            <p:ph type="title"/>
          </p:nvPr>
        </p:nvSpPr>
        <p:spPr/>
        <p:txBody>
          <a:bodyPr/>
          <a:lstStyle/>
          <a:p>
            <a:r>
              <a:rPr lang="en-GB" dirty="0"/>
              <a:t>Next Steps: </a:t>
            </a:r>
            <a:br>
              <a:rPr lang="en-GB" dirty="0"/>
            </a:br>
            <a:endParaRPr lang="en-US" dirty="0"/>
          </a:p>
        </p:txBody>
      </p:sp>
      <p:sp>
        <p:nvSpPr>
          <p:cNvPr id="3" name="Content Placeholder 2">
            <a:extLst>
              <a:ext uri="{FF2B5EF4-FFF2-40B4-BE49-F238E27FC236}">
                <a16:creationId xmlns:a16="http://schemas.microsoft.com/office/drawing/2014/main" id="{D765BBB6-76A3-854B-AD9E-9495A8DA30C1}"/>
              </a:ext>
            </a:extLst>
          </p:cNvPr>
          <p:cNvSpPr>
            <a:spLocks noGrp="1"/>
          </p:cNvSpPr>
          <p:nvPr>
            <p:ph idx="1"/>
          </p:nvPr>
        </p:nvSpPr>
        <p:spPr>
          <a:xfrm>
            <a:off x="838200" y="1825625"/>
            <a:ext cx="10515600" cy="4667250"/>
          </a:xfrm>
        </p:spPr>
        <p:txBody>
          <a:bodyPr>
            <a:normAutofit/>
          </a:bodyPr>
          <a:lstStyle/>
          <a:p>
            <a:r>
              <a:rPr lang="en-GB" dirty="0"/>
              <a:t>Please look at the materials on the school website: </a:t>
            </a:r>
            <a:r>
              <a:rPr lang="en-GB" dirty="0">
                <a:hlinkClick r:id="rId2"/>
              </a:rPr>
              <a:t>https://www.slsprimary.co.uk/web/main.php?page=rse-consultation</a:t>
            </a:r>
            <a:endParaRPr lang="en-GB" dirty="0"/>
          </a:p>
          <a:p>
            <a:r>
              <a:rPr lang="en-GB" dirty="0"/>
              <a:t>Please respond to the survey by Friday 23</a:t>
            </a:r>
            <a:r>
              <a:rPr lang="en-GB" baseline="30000" dirty="0"/>
              <a:t>rd</a:t>
            </a:r>
            <a:r>
              <a:rPr lang="en-GB" dirty="0"/>
              <a:t> April 2021: </a:t>
            </a:r>
            <a:r>
              <a:rPr lang="en-GB" dirty="0">
                <a:hlinkClick r:id="rId3"/>
              </a:rPr>
              <a:t>https://www.surveymonkey.co.uk/r/VT6C5DZ</a:t>
            </a:r>
            <a:endParaRPr lang="en-GB" dirty="0"/>
          </a:p>
          <a:p>
            <a:r>
              <a:rPr lang="en-GB" dirty="0"/>
              <a:t>We are particularly interested in your views about when to tackle different concepts and any areas you might like further support with at home.  We are aware that there will be differences of opinion, but we will take your views into account when we finalise our policy and curriculum plan. </a:t>
            </a:r>
          </a:p>
          <a:p>
            <a:r>
              <a:rPr lang="en-GB" dirty="0"/>
              <a:t>We will share this with you in the first half of the Summer term. </a:t>
            </a:r>
          </a:p>
          <a:p>
            <a:endParaRPr lang="en-US" dirty="0"/>
          </a:p>
        </p:txBody>
      </p:sp>
    </p:spTree>
    <p:extLst>
      <p:ext uri="{BB962C8B-B14F-4D97-AF65-F5344CB8AC3E}">
        <p14:creationId xmlns:p14="http://schemas.microsoft.com/office/powerpoint/2010/main" val="21074566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6598F3-E14B-A645-976E-D5B83AAE6381}"/>
              </a:ext>
            </a:extLst>
          </p:cNvPr>
          <p:cNvSpPr>
            <a:spLocks noGrp="1"/>
          </p:cNvSpPr>
          <p:nvPr>
            <p:ph idx="1"/>
          </p:nvPr>
        </p:nvSpPr>
        <p:spPr>
          <a:xfrm>
            <a:off x="838200" y="1097280"/>
            <a:ext cx="10515600" cy="5079683"/>
          </a:xfrm>
        </p:spPr>
        <p:txBody>
          <a:bodyPr>
            <a:normAutofit/>
          </a:bodyPr>
          <a:lstStyle/>
          <a:p>
            <a:r>
              <a:rPr lang="en-GB" sz="4000" dirty="0"/>
              <a:t>New Guidance </a:t>
            </a:r>
          </a:p>
          <a:p>
            <a:r>
              <a:rPr lang="en-GB" dirty="0"/>
              <a:t>20 years since the last review of the curriculum- the world (and how we interact with each other) has changed. </a:t>
            </a:r>
          </a:p>
          <a:p>
            <a:r>
              <a:rPr lang="en-GB" dirty="0" err="1"/>
              <a:t>NewRelationships</a:t>
            </a:r>
            <a:r>
              <a:rPr lang="en-GB" dirty="0"/>
              <a:t> Education in Primary Schools</a:t>
            </a:r>
          </a:p>
          <a:p>
            <a:r>
              <a:rPr lang="en-GB" dirty="0"/>
              <a:t>Previous recommendations for teaching Personal, Social, Health Education, are now part of the National Curriculum.</a:t>
            </a:r>
          </a:p>
          <a:p>
            <a:r>
              <a:rPr lang="en-GB" dirty="0"/>
              <a:t>Sex Education in Primary Schools remains optional, though in Year 5 &amp; 6 the science curriculum form part of what might be considered as sex education- puberty and reproduction. </a:t>
            </a:r>
          </a:p>
          <a:p>
            <a:endParaRPr lang="en-US" dirty="0"/>
          </a:p>
        </p:txBody>
      </p:sp>
    </p:spTree>
    <p:extLst>
      <p:ext uri="{BB962C8B-B14F-4D97-AF65-F5344CB8AC3E}">
        <p14:creationId xmlns:p14="http://schemas.microsoft.com/office/powerpoint/2010/main" val="31937648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89C37A-F0F1-DA4D-9C01-3278B1BA5884}"/>
              </a:ext>
            </a:extLst>
          </p:cNvPr>
          <p:cNvSpPr>
            <a:spLocks noGrp="1"/>
          </p:cNvSpPr>
          <p:nvPr>
            <p:ph type="title"/>
          </p:nvPr>
        </p:nvSpPr>
        <p:spPr>
          <a:xfrm>
            <a:off x="838200" y="365125"/>
            <a:ext cx="10877550" cy="2792413"/>
          </a:xfrm>
        </p:spPr>
        <p:txBody>
          <a:bodyPr>
            <a:normAutofit fontScale="90000"/>
          </a:bodyPr>
          <a:lstStyle/>
          <a:p>
            <a:pPr lvl="0" eaLnBrk="0" fontAlgn="base" hangingPunct="0">
              <a:lnSpc>
                <a:spcPct val="100000"/>
              </a:lnSpc>
              <a:spcAft>
                <a:spcPct val="0"/>
              </a:spcAft>
            </a:pPr>
            <a:r>
              <a:rPr kumimoji="0" lang="en-US" altLang="en-US" b="0" i="0" u="none" strike="noStrike" cap="none" normalizeH="0" baseline="0" dirty="0">
                <a:ln>
                  <a:noFill/>
                </a:ln>
                <a:effectLst/>
                <a:latin typeface="SassoonPrimaryType Regular"/>
              </a:rPr>
              <a:t>What are the new KS 1 &amp; 2 statutory requirements? </a:t>
            </a:r>
            <a:br>
              <a:rPr kumimoji="0" lang="en-US" altLang="en-US" sz="1400" b="0" i="0" u="none" strike="noStrike" cap="none" normalizeH="0" baseline="0" dirty="0">
                <a:ln>
                  <a:noFill/>
                </a:ln>
                <a:effectLst/>
              </a:rPr>
            </a:br>
            <a:br>
              <a:rPr kumimoji="0" lang="en-US" altLang="en-US" sz="1400" b="0" i="0" u="none" strike="noStrike" cap="none" normalizeH="0" baseline="0" dirty="0">
                <a:ln>
                  <a:noFill/>
                </a:ln>
                <a:effectLst/>
              </a:rPr>
            </a:br>
            <a:r>
              <a:rPr lang="en-US" altLang="en-US" sz="2800" dirty="0">
                <a:latin typeface="SassoonPrimaryType Regular"/>
              </a:rPr>
              <a:t>The Health Education and Relationships Education aspects of PSHE (personal, social, health and economic) education will be compulsory in all primary schools from September 2020. </a:t>
            </a:r>
            <a:br>
              <a:rPr kumimoji="0" lang="en-US" altLang="en-US" sz="1400" b="0" i="0" u="none" strike="noStrike" cap="none" normalizeH="0" baseline="0" dirty="0">
                <a:ln>
                  <a:noFill/>
                </a:ln>
                <a:solidFill>
                  <a:schemeClr val="tx1"/>
                </a:solidFill>
                <a:effectLst/>
              </a:rPr>
            </a:br>
            <a:endParaRPr lang="en-US" dirty="0"/>
          </a:p>
        </p:txBody>
      </p:sp>
      <p:pic>
        <p:nvPicPr>
          <p:cNvPr id="4" name="Picture 2" descr="page3image16937360">
            <a:extLst>
              <a:ext uri="{FF2B5EF4-FFF2-40B4-BE49-F238E27FC236}">
                <a16:creationId xmlns:a16="http://schemas.microsoft.com/office/drawing/2014/main" id="{2674A680-6268-C54B-AE47-4C83BDB005C4}"/>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304925" y="3295650"/>
            <a:ext cx="9182100" cy="2997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53120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ECF37-F6FC-3740-90E3-5F844100838A}"/>
              </a:ext>
            </a:extLst>
          </p:cNvPr>
          <p:cNvSpPr>
            <a:spLocks noGrp="1"/>
          </p:cNvSpPr>
          <p:nvPr>
            <p:ph type="title"/>
          </p:nvPr>
        </p:nvSpPr>
        <p:spPr/>
        <p:txBody>
          <a:bodyPr/>
          <a:lstStyle/>
          <a:p>
            <a:r>
              <a:rPr lang="en-GB" dirty="0"/>
              <a:t>What does the new statutory guidance cover? </a:t>
            </a:r>
            <a:br>
              <a:rPr lang="en-GB" dirty="0"/>
            </a:br>
            <a:endParaRPr lang="en-US" dirty="0"/>
          </a:p>
        </p:txBody>
      </p:sp>
      <p:pic>
        <p:nvPicPr>
          <p:cNvPr id="3073" name="Picture 1" descr="page4image17221872">
            <a:extLst>
              <a:ext uri="{FF2B5EF4-FFF2-40B4-BE49-F238E27FC236}">
                <a16:creationId xmlns:a16="http://schemas.microsoft.com/office/drawing/2014/main" id="{5D33DA83-EA73-A24E-832A-31B541D27E3C}"/>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57300" y="2401094"/>
            <a:ext cx="9677400" cy="3200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28012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35CBB7-EBAB-5141-95F3-693EFEC7CECC}"/>
              </a:ext>
            </a:extLst>
          </p:cNvPr>
          <p:cNvSpPr>
            <a:spLocks noGrp="1"/>
          </p:cNvSpPr>
          <p:nvPr>
            <p:ph type="title"/>
          </p:nvPr>
        </p:nvSpPr>
        <p:spPr>
          <a:xfrm>
            <a:off x="838200" y="0"/>
            <a:ext cx="10515600" cy="1325563"/>
          </a:xfrm>
        </p:spPr>
        <p:txBody>
          <a:bodyPr/>
          <a:lstStyle/>
          <a:p>
            <a:r>
              <a:rPr lang="en-US" dirty="0"/>
              <a:t>Science Curriculum</a:t>
            </a:r>
          </a:p>
        </p:txBody>
      </p:sp>
      <p:sp>
        <p:nvSpPr>
          <p:cNvPr id="3" name="Content Placeholder 2">
            <a:extLst>
              <a:ext uri="{FF2B5EF4-FFF2-40B4-BE49-F238E27FC236}">
                <a16:creationId xmlns:a16="http://schemas.microsoft.com/office/drawing/2014/main" id="{5857951B-EE3C-4547-986C-89E3D8E9A083}"/>
              </a:ext>
            </a:extLst>
          </p:cNvPr>
          <p:cNvSpPr>
            <a:spLocks noGrp="1"/>
          </p:cNvSpPr>
          <p:nvPr>
            <p:ph idx="1"/>
          </p:nvPr>
        </p:nvSpPr>
        <p:spPr>
          <a:xfrm>
            <a:off x="209550" y="1057275"/>
            <a:ext cx="11772900" cy="5568950"/>
          </a:xfrm>
        </p:spPr>
        <p:txBody>
          <a:bodyPr>
            <a:normAutofit fontScale="40000" lnSpcReduction="20000"/>
          </a:bodyPr>
          <a:lstStyle/>
          <a:p>
            <a:pPr marL="0" indent="0">
              <a:lnSpc>
                <a:spcPct val="120000"/>
              </a:lnSpc>
              <a:spcBef>
                <a:spcPts val="0"/>
              </a:spcBef>
              <a:buNone/>
            </a:pPr>
            <a:r>
              <a:rPr lang="en-GB" sz="4200" dirty="0"/>
              <a:t>As part of the Science curriculum, we teach the following statutory objectives that build understanding about growth and reproduction: </a:t>
            </a:r>
          </a:p>
          <a:p>
            <a:pPr marL="0" indent="0">
              <a:lnSpc>
                <a:spcPct val="120000"/>
              </a:lnSpc>
              <a:spcBef>
                <a:spcPts val="0"/>
              </a:spcBef>
              <a:buNone/>
            </a:pPr>
            <a:endParaRPr lang="en-GB" sz="4200" dirty="0"/>
          </a:p>
          <a:p>
            <a:pPr marL="0" indent="0">
              <a:lnSpc>
                <a:spcPct val="120000"/>
              </a:lnSpc>
              <a:spcBef>
                <a:spcPts val="0"/>
              </a:spcBef>
              <a:buNone/>
            </a:pPr>
            <a:r>
              <a:rPr lang="en-GB" sz="4200" b="1" u="sng" dirty="0"/>
              <a:t>Key Stage 1 (age 5-7years)</a:t>
            </a:r>
          </a:p>
          <a:p>
            <a:pPr marL="0" indent="0">
              <a:lnSpc>
                <a:spcPct val="120000"/>
              </a:lnSpc>
              <a:spcBef>
                <a:spcPts val="0"/>
              </a:spcBef>
              <a:buNone/>
            </a:pPr>
            <a:br>
              <a:rPr lang="en-GB" sz="4200" dirty="0"/>
            </a:br>
            <a:r>
              <a:rPr lang="en-GB" sz="4200" b="1" dirty="0"/>
              <a:t>Year 1 pupils should be taught to:</a:t>
            </a:r>
            <a:br>
              <a:rPr lang="en-GB" sz="4200" dirty="0"/>
            </a:br>
            <a:r>
              <a:rPr lang="en-GB" sz="4200" dirty="0"/>
              <a:t>Identify, name, draw and label the basic parts of the human body and say which part of the body is associated with each sense</a:t>
            </a:r>
            <a:br>
              <a:rPr lang="en-GB" sz="4200" dirty="0"/>
            </a:br>
            <a:endParaRPr lang="en-GB" sz="4200" dirty="0"/>
          </a:p>
          <a:p>
            <a:pPr marL="0" indent="0">
              <a:lnSpc>
                <a:spcPct val="120000"/>
              </a:lnSpc>
              <a:spcBef>
                <a:spcPts val="0"/>
              </a:spcBef>
              <a:buNone/>
            </a:pPr>
            <a:r>
              <a:rPr lang="en-GB" sz="4200" b="1" dirty="0"/>
              <a:t>Year 2 pupils should be taught to:</a:t>
            </a:r>
            <a:br>
              <a:rPr lang="en-GB" sz="4200" dirty="0"/>
            </a:br>
            <a:r>
              <a:rPr lang="en-GB" sz="4200" dirty="0"/>
              <a:t>Notice that animals, including humans, have offspring which grow into adults</a:t>
            </a:r>
            <a:br>
              <a:rPr lang="en-GB" sz="4200" dirty="0"/>
            </a:br>
            <a:r>
              <a:rPr lang="en-GB" sz="4200" dirty="0"/>
              <a:t>Describe the importance for humans of exercise, eating the right amounts of different types of food, and hygiene </a:t>
            </a:r>
          </a:p>
          <a:p>
            <a:pPr marL="0" indent="0">
              <a:lnSpc>
                <a:spcPct val="120000"/>
              </a:lnSpc>
              <a:spcBef>
                <a:spcPts val="0"/>
              </a:spcBef>
              <a:buNone/>
            </a:pPr>
            <a:endParaRPr lang="en-GB" sz="4200" u="sng" dirty="0"/>
          </a:p>
          <a:p>
            <a:pPr marL="0" indent="0">
              <a:lnSpc>
                <a:spcPct val="120000"/>
              </a:lnSpc>
              <a:spcBef>
                <a:spcPts val="0"/>
              </a:spcBef>
              <a:buNone/>
            </a:pPr>
            <a:r>
              <a:rPr lang="en-GB" sz="4200" b="1" u="sng" dirty="0"/>
              <a:t>Key Stage 2 (age 7-11years)</a:t>
            </a:r>
          </a:p>
          <a:p>
            <a:pPr marL="0" indent="0">
              <a:lnSpc>
                <a:spcPct val="120000"/>
              </a:lnSpc>
              <a:spcBef>
                <a:spcPts val="0"/>
              </a:spcBef>
              <a:buNone/>
            </a:pPr>
            <a:endParaRPr lang="en-GB" sz="4200" u="sng" dirty="0"/>
          </a:p>
          <a:p>
            <a:pPr marL="0" indent="0">
              <a:lnSpc>
                <a:spcPct val="120000"/>
              </a:lnSpc>
              <a:spcBef>
                <a:spcPts val="0"/>
              </a:spcBef>
              <a:buNone/>
            </a:pPr>
            <a:r>
              <a:rPr lang="en-GB" sz="4200" b="1" dirty="0"/>
              <a:t>Year 5 pupils should be taught to:</a:t>
            </a:r>
            <a:br>
              <a:rPr lang="en-GB" sz="4200" dirty="0"/>
            </a:br>
            <a:r>
              <a:rPr lang="en-GB" sz="4200" dirty="0"/>
              <a:t>Describe the life process of reproduction in some plants and animals.</a:t>
            </a:r>
          </a:p>
          <a:p>
            <a:pPr marL="0" indent="0">
              <a:lnSpc>
                <a:spcPct val="120000"/>
              </a:lnSpc>
              <a:spcBef>
                <a:spcPts val="0"/>
              </a:spcBef>
              <a:buNone/>
            </a:pPr>
            <a:r>
              <a:rPr lang="en-GB" sz="4200" dirty="0"/>
              <a:t>Describe the changes as humans develop to old age</a:t>
            </a:r>
          </a:p>
          <a:p>
            <a:pPr marL="0" indent="0">
              <a:lnSpc>
                <a:spcPct val="120000"/>
              </a:lnSpc>
              <a:spcBef>
                <a:spcPts val="0"/>
              </a:spcBef>
              <a:buNone/>
            </a:pPr>
            <a:br>
              <a:rPr lang="en-GB" sz="4200" dirty="0"/>
            </a:br>
            <a:r>
              <a:rPr lang="en-GB" sz="4200" b="1" dirty="0"/>
              <a:t>Year 6 pupils should be taught to: </a:t>
            </a:r>
          </a:p>
          <a:p>
            <a:pPr marL="0" indent="0">
              <a:lnSpc>
                <a:spcPct val="120000"/>
              </a:lnSpc>
              <a:spcBef>
                <a:spcPts val="0"/>
              </a:spcBef>
              <a:buNone/>
            </a:pPr>
            <a:r>
              <a:rPr lang="en-GB" sz="4200" dirty="0"/>
              <a:t>Recognise that living things produce offspring of the same kind, but normally offspring vary and are not identical </a:t>
            </a:r>
          </a:p>
          <a:p>
            <a:pPr marL="0" indent="0">
              <a:lnSpc>
                <a:spcPct val="120000"/>
              </a:lnSpc>
              <a:spcBef>
                <a:spcPts val="0"/>
              </a:spcBef>
              <a:buNone/>
            </a:pPr>
            <a:r>
              <a:rPr lang="en-GB" sz="4200" dirty="0"/>
              <a:t>to their parents </a:t>
            </a:r>
          </a:p>
          <a:p>
            <a:endParaRPr lang="en-US" dirty="0"/>
          </a:p>
        </p:txBody>
      </p:sp>
    </p:spTree>
    <p:extLst>
      <p:ext uri="{BB962C8B-B14F-4D97-AF65-F5344CB8AC3E}">
        <p14:creationId xmlns:p14="http://schemas.microsoft.com/office/powerpoint/2010/main" val="8027365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5E9D88-CFF9-5140-992D-DDA9E601C580}"/>
              </a:ext>
            </a:extLst>
          </p:cNvPr>
          <p:cNvSpPr>
            <a:spLocks noGrp="1"/>
          </p:cNvSpPr>
          <p:nvPr>
            <p:ph type="title"/>
          </p:nvPr>
        </p:nvSpPr>
        <p:spPr>
          <a:xfrm>
            <a:off x="838200" y="1012823"/>
            <a:ext cx="10515600" cy="677865"/>
          </a:xfrm>
        </p:spPr>
        <p:txBody>
          <a:bodyPr>
            <a:normAutofit fontScale="90000"/>
          </a:bodyPr>
          <a:lstStyle/>
          <a:p>
            <a:r>
              <a:rPr lang="en-GB" dirty="0"/>
              <a:t>Where and how did you learn about sex and relationships? For young people, their learning comes from... </a:t>
            </a:r>
            <a:br>
              <a:rPr lang="en-GB" dirty="0"/>
            </a:br>
            <a:endParaRPr lang="en-US" dirty="0"/>
          </a:p>
        </p:txBody>
      </p:sp>
      <p:pic>
        <p:nvPicPr>
          <p:cNvPr id="4097" name="Picture 1" descr="page6image17030880">
            <a:extLst>
              <a:ext uri="{FF2B5EF4-FFF2-40B4-BE49-F238E27FC236}">
                <a16:creationId xmlns:a16="http://schemas.microsoft.com/office/drawing/2014/main" id="{FA918343-576D-6C4A-98CB-C8047099F6A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1174" y="4956495"/>
            <a:ext cx="2857500" cy="1600200"/>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page6image17026512">
            <a:extLst>
              <a:ext uri="{FF2B5EF4-FFF2-40B4-BE49-F238E27FC236}">
                <a16:creationId xmlns:a16="http://schemas.microsoft.com/office/drawing/2014/main" id="{836FC291-7282-494D-8CB7-F99B5F71EA3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8024" y="2482692"/>
            <a:ext cx="2463800" cy="1600200"/>
          </a:xfrm>
          <a:prstGeom prst="rect">
            <a:avLst/>
          </a:prstGeom>
          <a:noFill/>
          <a:extLst>
            <a:ext uri="{909E8E84-426E-40DD-AFC4-6F175D3DCCD1}">
              <a14:hiddenFill xmlns:a14="http://schemas.microsoft.com/office/drawing/2010/main">
                <a:solidFill>
                  <a:srgbClr val="FFFFFF"/>
                </a:solidFill>
              </a14:hiddenFill>
            </a:ext>
          </a:extLst>
        </p:spPr>
      </p:pic>
      <p:pic>
        <p:nvPicPr>
          <p:cNvPr id="4101" name="Picture 5" descr="page6image17033584">
            <a:extLst>
              <a:ext uri="{FF2B5EF4-FFF2-40B4-BE49-F238E27FC236}">
                <a16:creationId xmlns:a16="http://schemas.microsoft.com/office/drawing/2014/main" id="{B883751E-CB23-6248-A878-22980346225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08525" y="2465787"/>
            <a:ext cx="2489200" cy="1574800"/>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page6image17023184">
            <a:extLst>
              <a:ext uri="{FF2B5EF4-FFF2-40B4-BE49-F238E27FC236}">
                <a16:creationId xmlns:a16="http://schemas.microsoft.com/office/drawing/2014/main" id="{54C40B7A-A8CF-374E-9001-4B4C2DD4451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572500" y="2389587"/>
            <a:ext cx="2781300" cy="1651000"/>
          </a:xfrm>
          <a:prstGeom prst="rect">
            <a:avLst/>
          </a:prstGeom>
          <a:noFill/>
          <a:extLst>
            <a:ext uri="{909E8E84-426E-40DD-AFC4-6F175D3DCCD1}">
              <a14:hiddenFill xmlns:a14="http://schemas.microsoft.com/office/drawing/2010/main">
                <a:solidFill>
                  <a:srgbClr val="FFFFFF"/>
                </a:solidFill>
              </a14:hiddenFill>
            </a:ext>
          </a:extLst>
        </p:spPr>
      </p:pic>
      <p:pic>
        <p:nvPicPr>
          <p:cNvPr id="4104" name="Picture 8" descr="page6image17025264">
            <a:extLst>
              <a:ext uri="{FF2B5EF4-FFF2-40B4-BE49-F238E27FC236}">
                <a16:creationId xmlns:a16="http://schemas.microsoft.com/office/drawing/2014/main" id="{89CA5F5A-AF99-B74E-BBCA-50502B8A75D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79937" y="4874897"/>
            <a:ext cx="2616200" cy="1739900"/>
          </a:xfrm>
          <a:prstGeom prst="rect">
            <a:avLst/>
          </a:prstGeom>
          <a:noFill/>
          <a:extLst>
            <a:ext uri="{909E8E84-426E-40DD-AFC4-6F175D3DCCD1}">
              <a14:hiddenFill xmlns:a14="http://schemas.microsoft.com/office/drawing/2010/main">
                <a:solidFill>
                  <a:srgbClr val="FFFFFF"/>
                </a:solidFill>
              </a14:hiddenFill>
            </a:ext>
          </a:extLst>
        </p:spPr>
      </p:pic>
      <p:pic>
        <p:nvPicPr>
          <p:cNvPr id="4105" name="Picture 9" descr="page6image17038160">
            <a:extLst>
              <a:ext uri="{FF2B5EF4-FFF2-40B4-BE49-F238E27FC236}">
                <a16:creationId xmlns:a16="http://schemas.microsoft.com/office/drawing/2014/main" id="{47D04219-CE96-5A46-8E48-5025D9B6FA10}"/>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440738" y="4947128"/>
            <a:ext cx="2946400" cy="1549400"/>
          </a:xfrm>
          <a:prstGeom prst="rect">
            <a:avLst/>
          </a:prstGeom>
          <a:noFill/>
          <a:extLst>
            <a:ext uri="{909E8E84-426E-40DD-AFC4-6F175D3DCCD1}">
              <a14:hiddenFill xmlns:a14="http://schemas.microsoft.com/office/drawing/2010/main">
                <a:solidFill>
                  <a:srgbClr val="FFFFFF"/>
                </a:solidFill>
              </a14:hiddenFill>
            </a:ext>
          </a:extLst>
        </p:spPr>
      </p:pic>
      <p:sp>
        <p:nvSpPr>
          <p:cNvPr id="13" name="Title 1">
            <a:extLst>
              <a:ext uri="{FF2B5EF4-FFF2-40B4-BE49-F238E27FC236}">
                <a16:creationId xmlns:a16="http://schemas.microsoft.com/office/drawing/2014/main" id="{A5893391-9A89-FD41-BC7B-3C5E7B3F71D9}"/>
              </a:ext>
            </a:extLst>
          </p:cNvPr>
          <p:cNvSpPr txBox="1">
            <a:spLocks/>
          </p:cNvSpPr>
          <p:nvPr/>
        </p:nvSpPr>
        <p:spPr>
          <a:xfrm>
            <a:off x="9229724" y="1285875"/>
            <a:ext cx="2276475" cy="557213"/>
          </a:xfrm>
          <a:prstGeom prst="rect">
            <a:avLst/>
          </a:prstGeom>
        </p:spPr>
        <p:txBody>
          <a:bodyPr vert="horz" lIns="91440" tIns="45720" rIns="91440" bIns="45720" rtlCol="0" anchor="ctr">
            <a:normAutofit fontScale="4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br>
              <a:rPr lang="en-GB" dirty="0"/>
            </a:br>
            <a:endParaRPr lang="en-US" dirty="0"/>
          </a:p>
        </p:txBody>
      </p:sp>
      <p:sp>
        <p:nvSpPr>
          <p:cNvPr id="14" name="Title 1">
            <a:extLst>
              <a:ext uri="{FF2B5EF4-FFF2-40B4-BE49-F238E27FC236}">
                <a16:creationId xmlns:a16="http://schemas.microsoft.com/office/drawing/2014/main" id="{8944E541-3613-544F-B59D-A1268293CF06}"/>
              </a:ext>
            </a:extLst>
          </p:cNvPr>
          <p:cNvSpPr txBox="1">
            <a:spLocks/>
          </p:cNvSpPr>
          <p:nvPr/>
        </p:nvSpPr>
        <p:spPr>
          <a:xfrm>
            <a:off x="9382124" y="1438275"/>
            <a:ext cx="2276475" cy="557213"/>
          </a:xfrm>
          <a:prstGeom prst="rect">
            <a:avLst/>
          </a:prstGeom>
        </p:spPr>
        <p:txBody>
          <a:bodyPr vert="horz" lIns="91440" tIns="45720" rIns="91440" bIns="45720" rtlCol="0" anchor="ctr">
            <a:normAutofit fontScale="4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br>
              <a:rPr lang="en-GB" dirty="0"/>
            </a:br>
            <a:endParaRPr lang="en-US" dirty="0"/>
          </a:p>
        </p:txBody>
      </p:sp>
      <p:sp>
        <p:nvSpPr>
          <p:cNvPr id="15" name="Title 1">
            <a:extLst>
              <a:ext uri="{FF2B5EF4-FFF2-40B4-BE49-F238E27FC236}">
                <a16:creationId xmlns:a16="http://schemas.microsoft.com/office/drawing/2014/main" id="{A44F4D3E-CAA0-7C48-BADB-7BED3F3FA0B3}"/>
              </a:ext>
            </a:extLst>
          </p:cNvPr>
          <p:cNvSpPr txBox="1">
            <a:spLocks/>
          </p:cNvSpPr>
          <p:nvPr/>
        </p:nvSpPr>
        <p:spPr>
          <a:xfrm>
            <a:off x="9534524" y="1590675"/>
            <a:ext cx="2276475" cy="557213"/>
          </a:xfrm>
          <a:prstGeom prst="rect">
            <a:avLst/>
          </a:prstGeom>
        </p:spPr>
        <p:txBody>
          <a:bodyPr vert="horz" lIns="91440" tIns="45720" rIns="91440" bIns="45720" rtlCol="0" anchor="ctr">
            <a:normAutofit fontScale="4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br>
              <a:rPr lang="en-GB" dirty="0"/>
            </a:br>
            <a:endParaRPr lang="en-US" dirty="0"/>
          </a:p>
        </p:txBody>
      </p:sp>
      <p:sp>
        <p:nvSpPr>
          <p:cNvPr id="16" name="Title 1">
            <a:extLst>
              <a:ext uri="{FF2B5EF4-FFF2-40B4-BE49-F238E27FC236}">
                <a16:creationId xmlns:a16="http://schemas.microsoft.com/office/drawing/2014/main" id="{9CE2F83C-28C3-CF4F-948C-8307A508A2F3}"/>
              </a:ext>
            </a:extLst>
          </p:cNvPr>
          <p:cNvSpPr txBox="1">
            <a:spLocks/>
          </p:cNvSpPr>
          <p:nvPr/>
        </p:nvSpPr>
        <p:spPr>
          <a:xfrm>
            <a:off x="9686924" y="1743075"/>
            <a:ext cx="2276475" cy="557213"/>
          </a:xfrm>
          <a:prstGeom prst="rect">
            <a:avLst/>
          </a:prstGeom>
        </p:spPr>
        <p:txBody>
          <a:bodyPr vert="horz" lIns="91440" tIns="45720" rIns="91440" bIns="45720" rtlCol="0" anchor="ctr">
            <a:normAutofit fontScale="4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br>
              <a:rPr lang="en-GB" dirty="0"/>
            </a:br>
            <a:endParaRPr lang="en-US" dirty="0"/>
          </a:p>
        </p:txBody>
      </p:sp>
      <p:sp>
        <p:nvSpPr>
          <p:cNvPr id="17" name="Title 1">
            <a:extLst>
              <a:ext uri="{FF2B5EF4-FFF2-40B4-BE49-F238E27FC236}">
                <a16:creationId xmlns:a16="http://schemas.microsoft.com/office/drawing/2014/main" id="{CED75971-49D6-024A-9E17-41AC7B849B25}"/>
              </a:ext>
            </a:extLst>
          </p:cNvPr>
          <p:cNvSpPr txBox="1">
            <a:spLocks/>
          </p:cNvSpPr>
          <p:nvPr/>
        </p:nvSpPr>
        <p:spPr>
          <a:xfrm>
            <a:off x="9382124" y="4279106"/>
            <a:ext cx="2276475" cy="557213"/>
          </a:xfrm>
          <a:prstGeom prst="rect">
            <a:avLst/>
          </a:prstGeom>
        </p:spPr>
        <p:txBody>
          <a:bodyPr vert="horz" lIns="91440" tIns="45720" rIns="91440" bIns="45720" rtlCol="0" anchor="ctr">
            <a:normAutofit fontScale="4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br>
              <a:rPr lang="en-GB" dirty="0"/>
            </a:br>
            <a:endParaRPr lang="en-US" dirty="0"/>
          </a:p>
        </p:txBody>
      </p:sp>
      <p:sp>
        <p:nvSpPr>
          <p:cNvPr id="5" name="TextBox 4">
            <a:extLst>
              <a:ext uri="{FF2B5EF4-FFF2-40B4-BE49-F238E27FC236}">
                <a16:creationId xmlns:a16="http://schemas.microsoft.com/office/drawing/2014/main" id="{D8669443-0ACF-4C4E-8CF5-883DD632669C}"/>
              </a:ext>
            </a:extLst>
          </p:cNvPr>
          <p:cNvSpPr txBox="1"/>
          <p:nvPr/>
        </p:nvSpPr>
        <p:spPr>
          <a:xfrm>
            <a:off x="1042988" y="4557712"/>
            <a:ext cx="2128836" cy="369332"/>
          </a:xfrm>
          <a:prstGeom prst="rect">
            <a:avLst/>
          </a:prstGeom>
          <a:noFill/>
        </p:spPr>
        <p:txBody>
          <a:bodyPr wrap="square" rtlCol="0">
            <a:spAutoFit/>
          </a:bodyPr>
          <a:lstStyle/>
          <a:p>
            <a:r>
              <a:rPr lang="en-US" dirty="0"/>
              <a:t>Mobile phones</a:t>
            </a:r>
          </a:p>
        </p:txBody>
      </p:sp>
      <p:sp>
        <p:nvSpPr>
          <p:cNvPr id="6" name="TextBox 5">
            <a:extLst>
              <a:ext uri="{FF2B5EF4-FFF2-40B4-BE49-F238E27FC236}">
                <a16:creationId xmlns:a16="http://schemas.microsoft.com/office/drawing/2014/main" id="{5EABBC55-EEEC-544B-9171-79E58787C349}"/>
              </a:ext>
            </a:extLst>
          </p:cNvPr>
          <p:cNvSpPr txBox="1"/>
          <p:nvPr/>
        </p:nvSpPr>
        <p:spPr>
          <a:xfrm>
            <a:off x="4706937" y="4423966"/>
            <a:ext cx="2492376" cy="369332"/>
          </a:xfrm>
          <a:prstGeom prst="rect">
            <a:avLst/>
          </a:prstGeom>
          <a:noFill/>
        </p:spPr>
        <p:txBody>
          <a:bodyPr wrap="square" rtlCol="0">
            <a:spAutoFit/>
          </a:bodyPr>
          <a:lstStyle/>
          <a:p>
            <a:r>
              <a:rPr lang="en-US" dirty="0"/>
              <a:t>Friends and siblings</a:t>
            </a:r>
          </a:p>
        </p:txBody>
      </p:sp>
      <p:sp>
        <p:nvSpPr>
          <p:cNvPr id="7" name="TextBox 6">
            <a:extLst>
              <a:ext uri="{FF2B5EF4-FFF2-40B4-BE49-F238E27FC236}">
                <a16:creationId xmlns:a16="http://schemas.microsoft.com/office/drawing/2014/main" id="{3FA7288C-D5E3-0048-B28D-7C8FA35481D5}"/>
              </a:ext>
            </a:extLst>
          </p:cNvPr>
          <p:cNvSpPr txBox="1"/>
          <p:nvPr/>
        </p:nvSpPr>
        <p:spPr>
          <a:xfrm>
            <a:off x="8440738" y="4557712"/>
            <a:ext cx="2741612" cy="369332"/>
          </a:xfrm>
          <a:prstGeom prst="rect">
            <a:avLst/>
          </a:prstGeom>
          <a:noFill/>
        </p:spPr>
        <p:txBody>
          <a:bodyPr wrap="square" rtlCol="0">
            <a:spAutoFit/>
          </a:bodyPr>
          <a:lstStyle/>
          <a:p>
            <a:r>
              <a:rPr lang="en-US" dirty="0"/>
              <a:t>Parents/</a:t>
            </a:r>
            <a:r>
              <a:rPr lang="en-US" dirty="0" err="1"/>
              <a:t>carers</a:t>
            </a:r>
            <a:endParaRPr lang="en-US" dirty="0"/>
          </a:p>
        </p:txBody>
      </p:sp>
      <p:sp>
        <p:nvSpPr>
          <p:cNvPr id="8" name="TextBox 7">
            <a:extLst>
              <a:ext uri="{FF2B5EF4-FFF2-40B4-BE49-F238E27FC236}">
                <a16:creationId xmlns:a16="http://schemas.microsoft.com/office/drawing/2014/main" id="{AC856DB5-982A-3740-80C9-85A353570317}"/>
              </a:ext>
            </a:extLst>
          </p:cNvPr>
          <p:cNvSpPr txBox="1"/>
          <p:nvPr/>
        </p:nvSpPr>
        <p:spPr>
          <a:xfrm>
            <a:off x="8572500" y="1843088"/>
            <a:ext cx="2252661" cy="369332"/>
          </a:xfrm>
          <a:prstGeom prst="rect">
            <a:avLst/>
          </a:prstGeom>
          <a:noFill/>
        </p:spPr>
        <p:txBody>
          <a:bodyPr wrap="square" rtlCol="0">
            <a:spAutoFit/>
          </a:bodyPr>
          <a:lstStyle/>
          <a:p>
            <a:r>
              <a:rPr lang="en-US" dirty="0"/>
              <a:t>School</a:t>
            </a:r>
          </a:p>
        </p:txBody>
      </p:sp>
      <p:sp>
        <p:nvSpPr>
          <p:cNvPr id="10" name="TextBox 9">
            <a:extLst>
              <a:ext uri="{FF2B5EF4-FFF2-40B4-BE49-F238E27FC236}">
                <a16:creationId xmlns:a16="http://schemas.microsoft.com/office/drawing/2014/main" id="{603FF308-143A-5F44-823F-436F4E0BBF97}"/>
              </a:ext>
            </a:extLst>
          </p:cNvPr>
          <p:cNvSpPr txBox="1"/>
          <p:nvPr/>
        </p:nvSpPr>
        <p:spPr>
          <a:xfrm>
            <a:off x="4706937" y="1991043"/>
            <a:ext cx="2128839" cy="369332"/>
          </a:xfrm>
          <a:prstGeom prst="rect">
            <a:avLst/>
          </a:prstGeom>
          <a:noFill/>
        </p:spPr>
        <p:txBody>
          <a:bodyPr wrap="square" rtlCol="0">
            <a:spAutoFit/>
          </a:bodyPr>
          <a:lstStyle/>
          <a:p>
            <a:r>
              <a:rPr lang="en-US" dirty="0"/>
              <a:t>Internet</a:t>
            </a:r>
          </a:p>
        </p:txBody>
      </p:sp>
      <p:sp>
        <p:nvSpPr>
          <p:cNvPr id="11" name="TextBox 10">
            <a:extLst>
              <a:ext uri="{FF2B5EF4-FFF2-40B4-BE49-F238E27FC236}">
                <a16:creationId xmlns:a16="http://schemas.microsoft.com/office/drawing/2014/main" id="{A68450D7-322A-CA46-87B3-742DB0BBF7E7}"/>
              </a:ext>
            </a:extLst>
          </p:cNvPr>
          <p:cNvSpPr txBox="1"/>
          <p:nvPr/>
        </p:nvSpPr>
        <p:spPr>
          <a:xfrm>
            <a:off x="838200" y="2083909"/>
            <a:ext cx="2054224" cy="369332"/>
          </a:xfrm>
          <a:prstGeom prst="rect">
            <a:avLst/>
          </a:prstGeom>
          <a:noFill/>
        </p:spPr>
        <p:txBody>
          <a:bodyPr wrap="square" rtlCol="0">
            <a:spAutoFit/>
          </a:bodyPr>
          <a:lstStyle/>
          <a:p>
            <a:r>
              <a:rPr lang="en-US" dirty="0"/>
              <a:t>TV</a:t>
            </a:r>
          </a:p>
        </p:txBody>
      </p:sp>
    </p:spTree>
    <p:extLst>
      <p:ext uri="{BB962C8B-B14F-4D97-AF65-F5344CB8AC3E}">
        <p14:creationId xmlns:p14="http://schemas.microsoft.com/office/powerpoint/2010/main" val="4243738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F8013D-79DA-9248-BCC2-FE3EAA9753C8}"/>
              </a:ext>
            </a:extLst>
          </p:cNvPr>
          <p:cNvSpPr>
            <a:spLocks noGrp="1"/>
          </p:cNvSpPr>
          <p:nvPr>
            <p:ph type="title"/>
          </p:nvPr>
        </p:nvSpPr>
        <p:spPr/>
        <p:txBody>
          <a:bodyPr>
            <a:normAutofit fontScale="90000"/>
          </a:bodyPr>
          <a:lstStyle/>
          <a:p>
            <a:r>
              <a:rPr lang="en-GB" dirty="0"/>
              <a:t>Why is Relationships and Sex Education important? </a:t>
            </a:r>
            <a:br>
              <a:rPr lang="en-GB" dirty="0"/>
            </a:br>
            <a:endParaRPr lang="en-US" dirty="0"/>
          </a:p>
        </p:txBody>
      </p:sp>
      <p:sp>
        <p:nvSpPr>
          <p:cNvPr id="3" name="Content Placeholder 2">
            <a:extLst>
              <a:ext uri="{FF2B5EF4-FFF2-40B4-BE49-F238E27FC236}">
                <a16:creationId xmlns:a16="http://schemas.microsoft.com/office/drawing/2014/main" id="{B4A7975B-A02E-8940-82C5-357117165392}"/>
              </a:ext>
            </a:extLst>
          </p:cNvPr>
          <p:cNvSpPr>
            <a:spLocks noGrp="1"/>
          </p:cNvSpPr>
          <p:nvPr>
            <p:ph idx="1"/>
          </p:nvPr>
        </p:nvSpPr>
        <p:spPr/>
        <p:txBody>
          <a:bodyPr/>
          <a:lstStyle/>
          <a:p>
            <a:pPr marL="0" indent="0">
              <a:spcBef>
                <a:spcPts val="0"/>
              </a:spcBef>
              <a:buNone/>
            </a:pPr>
            <a:r>
              <a:rPr lang="en-GB" dirty="0"/>
              <a:t>• Entitlement</a:t>
            </a:r>
            <a:br>
              <a:rPr lang="en-GB" dirty="0"/>
            </a:br>
            <a:r>
              <a:rPr lang="en-GB" dirty="0"/>
              <a:t>• Puberty is starting earlier- for some children by age 8 </a:t>
            </a:r>
          </a:p>
          <a:p>
            <a:pPr marL="0" indent="0">
              <a:spcBef>
                <a:spcPts val="0"/>
              </a:spcBef>
              <a:buNone/>
            </a:pPr>
            <a:r>
              <a:rPr lang="en-GB" dirty="0"/>
              <a:t>• Unwanted conceptions</a:t>
            </a:r>
            <a:br>
              <a:rPr lang="en-GB" dirty="0"/>
            </a:br>
            <a:r>
              <a:rPr lang="en-GB" dirty="0"/>
              <a:t>• Sexually transmitted infections</a:t>
            </a:r>
            <a:br>
              <a:rPr lang="en-GB" dirty="0"/>
            </a:br>
            <a:r>
              <a:rPr lang="en-GB" dirty="0"/>
              <a:t>• Safeguarding </a:t>
            </a:r>
          </a:p>
          <a:p>
            <a:pPr marL="0" indent="0">
              <a:spcBef>
                <a:spcPts val="0"/>
              </a:spcBef>
              <a:buNone/>
            </a:pPr>
            <a:r>
              <a:rPr lang="en-GB" dirty="0"/>
              <a:t>	• Grooming</a:t>
            </a:r>
            <a:br>
              <a:rPr lang="en-GB" dirty="0"/>
            </a:br>
            <a:r>
              <a:rPr lang="en-GB" dirty="0"/>
              <a:t>	• Child Sexual Exploitation </a:t>
            </a:r>
          </a:p>
          <a:p>
            <a:pPr marL="0" indent="0">
              <a:spcBef>
                <a:spcPts val="0"/>
              </a:spcBef>
              <a:buNone/>
            </a:pPr>
            <a:r>
              <a:rPr lang="en-GB" dirty="0"/>
              <a:t>	• Abuse</a:t>
            </a:r>
            <a:br>
              <a:rPr lang="en-GB" dirty="0"/>
            </a:br>
            <a:r>
              <a:rPr lang="en-GB" dirty="0"/>
              <a:t>	• Sexting</a:t>
            </a:r>
            <a:br>
              <a:rPr lang="en-GB" dirty="0"/>
            </a:br>
            <a:r>
              <a:rPr lang="en-GB" dirty="0"/>
              <a:t>	• Online pornography </a:t>
            </a:r>
          </a:p>
          <a:p>
            <a:endParaRPr lang="en-US" dirty="0"/>
          </a:p>
        </p:txBody>
      </p:sp>
    </p:spTree>
    <p:extLst>
      <p:ext uri="{BB962C8B-B14F-4D97-AF65-F5344CB8AC3E}">
        <p14:creationId xmlns:p14="http://schemas.microsoft.com/office/powerpoint/2010/main" val="3530757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3F4B7-56D2-074D-A057-4AA8324B1435}"/>
              </a:ext>
            </a:extLst>
          </p:cNvPr>
          <p:cNvSpPr>
            <a:spLocks noGrp="1"/>
          </p:cNvSpPr>
          <p:nvPr>
            <p:ph type="title"/>
          </p:nvPr>
        </p:nvSpPr>
        <p:spPr/>
        <p:txBody>
          <a:bodyPr>
            <a:normAutofit fontScale="90000"/>
          </a:bodyPr>
          <a:lstStyle/>
          <a:p>
            <a:r>
              <a:rPr lang="en-GB" dirty="0"/>
              <a:t>What is effective Relationships &amp; Sex Education (RSE)? </a:t>
            </a:r>
            <a:br>
              <a:rPr lang="en-GB" dirty="0"/>
            </a:br>
            <a:endParaRPr lang="en-US" dirty="0"/>
          </a:p>
        </p:txBody>
      </p:sp>
      <p:sp>
        <p:nvSpPr>
          <p:cNvPr id="3" name="Content Placeholder 2">
            <a:extLst>
              <a:ext uri="{FF2B5EF4-FFF2-40B4-BE49-F238E27FC236}">
                <a16:creationId xmlns:a16="http://schemas.microsoft.com/office/drawing/2014/main" id="{D76B8CA6-63F1-144D-8201-4DF7F604BBCD}"/>
              </a:ext>
            </a:extLst>
          </p:cNvPr>
          <p:cNvSpPr>
            <a:spLocks noGrp="1"/>
          </p:cNvSpPr>
          <p:nvPr>
            <p:ph idx="1"/>
          </p:nvPr>
        </p:nvSpPr>
        <p:spPr/>
        <p:txBody>
          <a:bodyPr/>
          <a:lstStyle/>
          <a:p>
            <a:pPr marL="0" indent="0">
              <a:spcBef>
                <a:spcPts val="0"/>
              </a:spcBef>
              <a:buNone/>
            </a:pPr>
            <a:r>
              <a:rPr lang="en-GB" dirty="0"/>
              <a:t>• Age appropriate</a:t>
            </a:r>
            <a:br>
              <a:rPr lang="en-GB" dirty="0"/>
            </a:br>
            <a:r>
              <a:rPr lang="en-GB" dirty="0"/>
              <a:t>• Based on needs of pupil (see later slides)</a:t>
            </a:r>
            <a:br>
              <a:rPr lang="en-GB" dirty="0"/>
            </a:br>
            <a:r>
              <a:rPr lang="en-GB" dirty="0"/>
              <a:t>• Progressive</a:t>
            </a:r>
            <a:br>
              <a:rPr lang="en-GB" dirty="0"/>
            </a:br>
            <a:r>
              <a:rPr lang="en-GB" dirty="0"/>
              <a:t>• Inclusive</a:t>
            </a:r>
            <a:br>
              <a:rPr lang="en-GB" dirty="0"/>
            </a:br>
            <a:r>
              <a:rPr lang="en-GB" dirty="0"/>
              <a:t>• Delivered by trained staff in a safe environment</a:t>
            </a:r>
            <a:br>
              <a:rPr lang="en-GB" dirty="0"/>
            </a:br>
            <a:r>
              <a:rPr lang="en-GB" dirty="0"/>
              <a:t>• Prepares children adequately for puberty in a timely way </a:t>
            </a:r>
          </a:p>
          <a:p>
            <a:pPr marL="0" indent="0">
              <a:spcBef>
                <a:spcPts val="0"/>
              </a:spcBef>
              <a:buNone/>
            </a:pPr>
            <a:r>
              <a:rPr lang="en-GB" dirty="0"/>
              <a:t>• Prepares children for adult life</a:t>
            </a:r>
            <a:br>
              <a:rPr lang="en-GB" dirty="0"/>
            </a:br>
            <a:r>
              <a:rPr lang="en-GB" dirty="0"/>
              <a:t>• Promotes positive relationships </a:t>
            </a:r>
          </a:p>
          <a:p>
            <a:endParaRPr lang="en-US" dirty="0"/>
          </a:p>
        </p:txBody>
      </p:sp>
    </p:spTree>
    <p:extLst>
      <p:ext uri="{BB962C8B-B14F-4D97-AF65-F5344CB8AC3E}">
        <p14:creationId xmlns:p14="http://schemas.microsoft.com/office/powerpoint/2010/main" val="36363069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B79A32-D659-0E4A-A5D3-D7D99B77A88D}"/>
              </a:ext>
            </a:extLst>
          </p:cNvPr>
          <p:cNvSpPr>
            <a:spLocks noGrp="1"/>
          </p:cNvSpPr>
          <p:nvPr>
            <p:ph type="title"/>
          </p:nvPr>
        </p:nvSpPr>
        <p:spPr/>
        <p:txBody>
          <a:bodyPr/>
          <a:lstStyle/>
          <a:p>
            <a:r>
              <a:rPr lang="en-GB" dirty="0"/>
              <a:t>Does it work? What’s the evidence? </a:t>
            </a:r>
            <a:br>
              <a:rPr lang="en-GB" dirty="0"/>
            </a:br>
            <a:endParaRPr lang="en-US" dirty="0"/>
          </a:p>
        </p:txBody>
      </p:sp>
      <p:sp>
        <p:nvSpPr>
          <p:cNvPr id="3" name="Content Placeholder 2">
            <a:extLst>
              <a:ext uri="{FF2B5EF4-FFF2-40B4-BE49-F238E27FC236}">
                <a16:creationId xmlns:a16="http://schemas.microsoft.com/office/drawing/2014/main" id="{346DEE21-30A5-2A4C-9C6F-BE1D39AB0963}"/>
              </a:ext>
            </a:extLst>
          </p:cNvPr>
          <p:cNvSpPr>
            <a:spLocks noGrp="1"/>
          </p:cNvSpPr>
          <p:nvPr>
            <p:ph idx="1"/>
          </p:nvPr>
        </p:nvSpPr>
        <p:spPr/>
        <p:txBody>
          <a:bodyPr/>
          <a:lstStyle/>
          <a:p>
            <a:pPr>
              <a:spcBef>
                <a:spcPts val="0"/>
              </a:spcBef>
            </a:pPr>
            <a:endParaRPr lang="en-GB" dirty="0"/>
          </a:p>
          <a:p>
            <a:pPr marL="0" indent="0">
              <a:spcBef>
                <a:spcPts val="0"/>
              </a:spcBef>
              <a:buNone/>
            </a:pPr>
            <a:r>
              <a:rPr lang="en-GB" dirty="0"/>
              <a:t>• Those receiving good quality RSE are more likely to: </a:t>
            </a:r>
          </a:p>
          <a:p>
            <a:pPr marL="0" indent="0">
              <a:spcBef>
                <a:spcPts val="0"/>
              </a:spcBef>
              <a:buNone/>
            </a:pPr>
            <a:r>
              <a:rPr lang="en-GB" dirty="0"/>
              <a:t>• Delay their first sexual experience </a:t>
            </a:r>
          </a:p>
          <a:p>
            <a:pPr marL="0" indent="0">
              <a:spcBef>
                <a:spcPts val="0"/>
              </a:spcBef>
              <a:buNone/>
            </a:pPr>
            <a:r>
              <a:rPr lang="en-GB" dirty="0"/>
              <a:t>• Use condoms for contraception</a:t>
            </a:r>
            <a:br>
              <a:rPr lang="en-GB" dirty="0"/>
            </a:br>
            <a:r>
              <a:rPr lang="en-GB" dirty="0"/>
              <a:t>• Have fewer sexual partners </a:t>
            </a:r>
          </a:p>
          <a:p>
            <a:pPr marL="0" indent="0">
              <a:spcBef>
                <a:spcPts val="0"/>
              </a:spcBef>
              <a:buNone/>
            </a:pPr>
            <a:r>
              <a:rPr lang="en-GB" dirty="0"/>
              <a:t>									</a:t>
            </a:r>
          </a:p>
          <a:p>
            <a:pPr marL="0" indent="0">
              <a:spcBef>
                <a:spcPts val="0"/>
              </a:spcBef>
              <a:buNone/>
            </a:pPr>
            <a:r>
              <a:rPr lang="en-GB" dirty="0"/>
              <a:t>									Kirby 2007 </a:t>
            </a:r>
          </a:p>
          <a:p>
            <a:endParaRPr lang="en-US" dirty="0"/>
          </a:p>
        </p:txBody>
      </p:sp>
    </p:spTree>
    <p:extLst>
      <p:ext uri="{BB962C8B-B14F-4D97-AF65-F5344CB8AC3E}">
        <p14:creationId xmlns:p14="http://schemas.microsoft.com/office/powerpoint/2010/main" val="36158233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101</TotalTime>
  <Words>1044</Words>
  <Application>Microsoft Office PowerPoint</Application>
  <PresentationFormat>Widescreen</PresentationFormat>
  <Paragraphs>77</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SassoonPrimaryType Regular</vt:lpstr>
      <vt:lpstr>Office Theme</vt:lpstr>
      <vt:lpstr>Scotton Lingerfield Primary School</vt:lpstr>
      <vt:lpstr>PowerPoint Presentation</vt:lpstr>
      <vt:lpstr>What are the new KS 1 &amp; 2 statutory requirements?   The Health Education and Relationships Education aspects of PSHE (personal, social, health and economic) education will be compulsory in all primary schools from September 2020.  </vt:lpstr>
      <vt:lpstr>What does the new statutory guidance cover?  </vt:lpstr>
      <vt:lpstr>Science Curriculum</vt:lpstr>
      <vt:lpstr>Where and how did you learn about sex and relationships? For young people, their learning comes from...  </vt:lpstr>
      <vt:lpstr>Why is Relationships and Sex Education important?  </vt:lpstr>
      <vt:lpstr>What is effective Relationships &amp; Sex Education (RSE)?  </vt:lpstr>
      <vt:lpstr>Does it work? What’s the evidence?  </vt:lpstr>
      <vt:lpstr>Ofsted review of existing RSE nationally  </vt:lpstr>
      <vt:lpstr>Your rights as a parent:  </vt:lpstr>
      <vt:lpstr>Recommendations for Changes/ Schools: </vt:lpstr>
      <vt:lpstr>Summary  </vt:lpstr>
      <vt:lpstr>Next Steps: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Scotton Lingerfield Primary School</dc:title>
  <dc:creator>Debbie Calvert</dc:creator>
  <cp:lastModifiedBy>Victoria Sowden</cp:lastModifiedBy>
  <cp:revision>9</cp:revision>
  <dcterms:created xsi:type="dcterms:W3CDTF">2021-03-29T09:13:15Z</dcterms:created>
  <dcterms:modified xsi:type="dcterms:W3CDTF">2021-04-14T10:21:03Z</dcterms:modified>
</cp:coreProperties>
</file>